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258" r:id="rId3"/>
    <p:sldId id="261" r:id="rId4"/>
    <p:sldId id="257" r:id="rId5"/>
    <p:sldId id="262" r:id="rId6"/>
    <p:sldId id="263" r:id="rId7"/>
    <p:sldId id="288" r:id="rId8"/>
    <p:sldId id="289" r:id="rId9"/>
    <p:sldId id="300" r:id="rId10"/>
    <p:sldId id="290" r:id="rId11"/>
    <p:sldId id="291" r:id="rId12"/>
    <p:sldId id="275" r:id="rId13"/>
    <p:sldId id="265" r:id="rId14"/>
    <p:sldId id="264" r:id="rId15"/>
    <p:sldId id="266" r:id="rId16"/>
    <p:sldId id="268" r:id="rId17"/>
    <p:sldId id="273" r:id="rId18"/>
    <p:sldId id="269" r:id="rId19"/>
    <p:sldId id="274" r:id="rId20"/>
    <p:sldId id="294" r:id="rId21"/>
    <p:sldId id="293" r:id="rId22"/>
    <p:sldId id="295" r:id="rId23"/>
    <p:sldId id="267" r:id="rId24"/>
    <p:sldId id="276" r:id="rId25"/>
    <p:sldId id="277" r:id="rId26"/>
    <p:sldId id="298" r:id="rId27"/>
    <p:sldId id="299" r:id="rId28"/>
    <p:sldId id="278" r:id="rId29"/>
    <p:sldId id="279" r:id="rId30"/>
    <p:sldId id="280" r:id="rId31"/>
    <p:sldId id="281" r:id="rId32"/>
    <p:sldId id="282" r:id="rId33"/>
    <p:sldId id="283" r:id="rId34"/>
    <p:sldId id="284" r:id="rId35"/>
    <p:sldId id="286" r:id="rId36"/>
    <p:sldId id="313" r:id="rId37"/>
    <p:sldId id="314" r:id="rId38"/>
    <p:sldId id="315" r:id="rId39"/>
    <p:sldId id="318" r:id="rId40"/>
    <p:sldId id="316" r:id="rId41"/>
    <p:sldId id="317" r:id="rId42"/>
    <p:sldId id="287" r:id="rId43"/>
    <p:sldId id="303" r:id="rId44"/>
    <p:sldId id="310" r:id="rId45"/>
    <p:sldId id="304" r:id="rId46"/>
    <p:sldId id="311" r:id="rId47"/>
    <p:sldId id="301" r:id="rId48"/>
    <p:sldId id="302" r:id="rId49"/>
    <p:sldId id="305" r:id="rId50"/>
    <p:sldId id="306" r:id="rId51"/>
    <p:sldId id="307" r:id="rId52"/>
    <p:sldId id="292" r:id="rId53"/>
    <p:sldId id="312" r:id="rId54"/>
    <p:sldId id="308" r:id="rId55"/>
    <p:sldId id="297" r:id="rId56"/>
    <p:sldId id="296" r:id="rId57"/>
    <p:sldId id="309"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173" autoAdjust="0"/>
  </p:normalViewPr>
  <p:slideViewPr>
    <p:cSldViewPr snapToGrid="0">
      <p:cViewPr varScale="1">
        <p:scale>
          <a:sx n="67" d="100"/>
          <a:sy n="67" d="100"/>
        </p:scale>
        <p:origin x="300"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4" d="100"/>
          <a:sy n="54" d="100"/>
        </p:scale>
        <p:origin x="289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ALPO Observations – 2 Years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507953796729879"/>
          <c:y val="0.14589834348977898"/>
          <c:w val="0.85074997307583966"/>
          <c:h val="0.7574404634842461"/>
        </c:manualLayout>
      </c:layout>
      <c:barChart>
        <c:barDir val="bar"/>
        <c:grouping val="clustered"/>
        <c:varyColors val="0"/>
        <c:ser>
          <c:idx val="0"/>
          <c:order val="0"/>
          <c:tx>
            <c:strRef>
              <c:f>Sheet1!$B$1</c:f>
              <c:strCache>
                <c:ptCount val="1"/>
                <c:pt idx="0">
                  <c:v>Observations</c:v>
                </c:pt>
              </c:strCache>
            </c:strRef>
          </c:tx>
          <c:spPr>
            <a:solidFill>
              <a:schemeClr val="accent6"/>
            </a:solidFill>
            <a:ln>
              <a:noFill/>
            </a:ln>
            <a:effectLst/>
          </c:spPr>
          <c:invertIfNegative val="0"/>
          <c:cat>
            <c:strRef>
              <c:f>Sheet1!$A$2:$A$6</c:f>
              <c:strCache>
                <c:ptCount val="5"/>
                <c:pt idx="0">
                  <c:v>Mercury</c:v>
                </c:pt>
                <c:pt idx="1">
                  <c:v>Venus</c:v>
                </c:pt>
                <c:pt idx="2">
                  <c:v>Mars</c:v>
                </c:pt>
                <c:pt idx="3">
                  <c:v>Jupiter</c:v>
                </c:pt>
                <c:pt idx="4">
                  <c:v>Saturn</c:v>
                </c:pt>
              </c:strCache>
            </c:strRef>
          </c:cat>
          <c:val>
            <c:numRef>
              <c:f>Sheet1!$B$2:$B$6</c:f>
              <c:numCache>
                <c:formatCode>General</c:formatCode>
                <c:ptCount val="5"/>
                <c:pt idx="0">
                  <c:v>26</c:v>
                </c:pt>
                <c:pt idx="1">
                  <c:v>76</c:v>
                </c:pt>
                <c:pt idx="2">
                  <c:v>1019</c:v>
                </c:pt>
                <c:pt idx="3">
                  <c:v>2847</c:v>
                </c:pt>
                <c:pt idx="4">
                  <c:v>635</c:v>
                </c:pt>
              </c:numCache>
            </c:numRef>
          </c:val>
          <c:extLst>
            <c:ext xmlns:c16="http://schemas.microsoft.com/office/drawing/2014/chart" uri="{C3380CC4-5D6E-409C-BE32-E72D297353CC}">
              <c16:uniqueId val="{00000000-6551-419A-A7E6-92B7A634842E}"/>
            </c:ext>
          </c:extLst>
        </c:ser>
        <c:dLbls>
          <c:showLegendKey val="0"/>
          <c:showVal val="0"/>
          <c:showCatName val="0"/>
          <c:showSerName val="0"/>
          <c:showPercent val="0"/>
          <c:showBubbleSize val="0"/>
        </c:dLbls>
        <c:gapWidth val="182"/>
        <c:axId val="1948537567"/>
        <c:axId val="1948537151"/>
      </c:barChart>
      <c:catAx>
        <c:axId val="19485375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48537151"/>
        <c:crosses val="autoZero"/>
        <c:auto val="1"/>
        <c:lblAlgn val="ctr"/>
        <c:lblOffset val="100"/>
        <c:noMultiLvlLbl val="0"/>
      </c:catAx>
      <c:valAx>
        <c:axId val="194853715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85375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F88D90-3B15-40E0-80C5-C2AC399EC026}" type="datetimeFigureOut">
              <a:rPr lang="en-US" smtClean="0"/>
              <a:t>8/19/2022</a:t>
            </a:fld>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4C34C4-9C97-452F-99FA-0B43BDEF9AC8}" type="slidenum">
              <a:rPr lang="en-US" smtClean="0"/>
              <a:t>‹#›</a:t>
            </a:fld>
            <a:endParaRPr lang="en-US"/>
          </a:p>
        </p:txBody>
      </p:sp>
    </p:spTree>
    <p:extLst>
      <p:ext uri="{BB962C8B-B14F-4D97-AF65-F5344CB8AC3E}">
        <p14:creationId xmlns:p14="http://schemas.microsoft.com/office/powerpoint/2010/main" val="1227816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71232"/>
            <a:ext cx="5486400" cy="3900768"/>
          </a:xfrm>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A4C34C4-9C97-452F-99FA-0B43BDEF9AC8}" type="slidenum">
              <a:rPr lang="en-US" smtClean="0"/>
              <a:t>1</a:t>
            </a:fld>
            <a:endParaRPr lang="en-US"/>
          </a:p>
        </p:txBody>
      </p:sp>
    </p:spTree>
    <p:extLst>
      <p:ext uri="{BB962C8B-B14F-4D97-AF65-F5344CB8AC3E}">
        <p14:creationId xmlns:p14="http://schemas.microsoft.com/office/powerpoint/2010/main" val="3104512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Read </a:t>
            </a:r>
            <a:r>
              <a:rPr lang="en-US" dirty="0" err="1"/>
              <a:t>slidec</a:t>
            </a:r>
            <a:endParaRPr lang="en-US" dirty="0"/>
          </a:p>
        </p:txBody>
      </p:sp>
      <p:sp>
        <p:nvSpPr>
          <p:cNvPr id="4" name="Slide Number Placeholder 3"/>
          <p:cNvSpPr>
            <a:spLocks noGrp="1"/>
          </p:cNvSpPr>
          <p:nvPr>
            <p:ph type="sldNum" sz="quarter" idx="5"/>
          </p:nvPr>
        </p:nvSpPr>
        <p:spPr/>
        <p:txBody>
          <a:bodyPr/>
          <a:lstStyle/>
          <a:p>
            <a:fld id="{7A4C34C4-9C97-452F-99FA-0B43BDEF9AC8}" type="slidenum">
              <a:rPr lang="en-US" smtClean="0"/>
              <a:t>10</a:t>
            </a:fld>
            <a:endParaRPr lang="en-US"/>
          </a:p>
        </p:txBody>
      </p:sp>
    </p:spTree>
    <p:extLst>
      <p:ext uri="{BB962C8B-B14F-4D97-AF65-F5344CB8AC3E}">
        <p14:creationId xmlns:p14="http://schemas.microsoft.com/office/powerpoint/2010/main" val="2451072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In this diagram we see the major belts and zones for Jupiter.</a:t>
            </a:r>
          </a:p>
        </p:txBody>
      </p:sp>
      <p:sp>
        <p:nvSpPr>
          <p:cNvPr id="4" name="Slide Number Placeholder 3"/>
          <p:cNvSpPr>
            <a:spLocks noGrp="1"/>
          </p:cNvSpPr>
          <p:nvPr>
            <p:ph type="sldNum" sz="quarter" idx="5"/>
          </p:nvPr>
        </p:nvSpPr>
        <p:spPr/>
        <p:txBody>
          <a:bodyPr/>
          <a:lstStyle/>
          <a:p>
            <a:fld id="{7A4C34C4-9C97-452F-99FA-0B43BDEF9AC8}" type="slidenum">
              <a:rPr lang="en-US" smtClean="0"/>
              <a:t>11</a:t>
            </a:fld>
            <a:endParaRPr lang="en-US"/>
          </a:p>
        </p:txBody>
      </p:sp>
    </p:spTree>
    <p:extLst>
      <p:ext uri="{BB962C8B-B14F-4D97-AF65-F5344CB8AC3E}">
        <p14:creationId xmlns:p14="http://schemas.microsoft.com/office/powerpoint/2010/main" val="52428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Without a solid surface, we are looking to describe cloud features, not unlike how meteorologist on Earth have catalogued clouds </a:t>
            </a:r>
          </a:p>
          <a:p>
            <a:pPr marL="171450" indent="-171450">
              <a:buFontTx/>
              <a:buChar char="-"/>
            </a:pPr>
            <a:r>
              <a:rPr lang="en-US" dirty="0"/>
              <a:t>* Here we see some of the common features that a keen eyed observer can pick up among the Jovian clouds. The two images to the right were taken by amateur Christopher Go out of the Philippines, and in them we can catch a handful of these features</a:t>
            </a:r>
          </a:p>
          <a:p>
            <a:pPr marL="171450" indent="-171450">
              <a:buFontTx/>
              <a:buChar char="-"/>
            </a:pPr>
            <a:r>
              <a:rPr lang="en-US" dirty="0"/>
              <a:t>* 6x</a:t>
            </a:r>
          </a:p>
        </p:txBody>
      </p:sp>
      <p:sp>
        <p:nvSpPr>
          <p:cNvPr id="4" name="Slide Number Placeholder 3"/>
          <p:cNvSpPr>
            <a:spLocks noGrp="1"/>
          </p:cNvSpPr>
          <p:nvPr>
            <p:ph type="sldNum" sz="quarter" idx="5"/>
          </p:nvPr>
        </p:nvSpPr>
        <p:spPr/>
        <p:txBody>
          <a:bodyPr/>
          <a:lstStyle/>
          <a:p>
            <a:fld id="{7A4C34C4-9C97-452F-99FA-0B43BDEF9AC8}" type="slidenum">
              <a:rPr lang="en-US" smtClean="0"/>
              <a:t>12</a:t>
            </a:fld>
            <a:endParaRPr lang="en-US"/>
          </a:p>
        </p:txBody>
      </p:sp>
    </p:spTree>
    <p:extLst>
      <p:ext uri="{BB962C8B-B14F-4D97-AF65-F5344CB8AC3E}">
        <p14:creationId xmlns:p14="http://schemas.microsoft.com/office/powerpoint/2010/main" val="2231078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So now that we’ve established why Jupiter is a fascinating target and are oriented to its features, let’s explore what you might see at the eyepiece</a:t>
            </a:r>
          </a:p>
        </p:txBody>
      </p:sp>
      <p:sp>
        <p:nvSpPr>
          <p:cNvPr id="4" name="Slide Number Placeholder 3"/>
          <p:cNvSpPr>
            <a:spLocks noGrp="1"/>
          </p:cNvSpPr>
          <p:nvPr>
            <p:ph type="sldNum" sz="quarter" idx="5"/>
          </p:nvPr>
        </p:nvSpPr>
        <p:spPr/>
        <p:txBody>
          <a:bodyPr/>
          <a:lstStyle/>
          <a:p>
            <a:fld id="{7A4C34C4-9C97-452F-99FA-0B43BDEF9AC8}" type="slidenum">
              <a:rPr lang="en-US" smtClean="0"/>
              <a:t>13</a:t>
            </a:fld>
            <a:endParaRPr lang="en-US"/>
          </a:p>
        </p:txBody>
      </p:sp>
    </p:spTree>
    <p:extLst>
      <p:ext uri="{BB962C8B-B14F-4D97-AF65-F5344CB8AC3E}">
        <p14:creationId xmlns:p14="http://schemas.microsoft.com/office/powerpoint/2010/main" val="3408617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 read slides (ends with Patience)</a:t>
            </a:r>
          </a:p>
        </p:txBody>
      </p:sp>
      <p:sp>
        <p:nvSpPr>
          <p:cNvPr id="4" name="Slide Number Placeholder 3"/>
          <p:cNvSpPr>
            <a:spLocks noGrp="1"/>
          </p:cNvSpPr>
          <p:nvPr>
            <p:ph type="sldNum" sz="quarter" idx="5"/>
          </p:nvPr>
        </p:nvSpPr>
        <p:spPr/>
        <p:txBody>
          <a:bodyPr/>
          <a:lstStyle/>
          <a:p>
            <a:fld id="{7A4C34C4-9C97-452F-99FA-0B43BDEF9AC8}" type="slidenum">
              <a:rPr lang="en-US" smtClean="0"/>
              <a:t>14</a:t>
            </a:fld>
            <a:endParaRPr lang="en-US"/>
          </a:p>
        </p:txBody>
      </p:sp>
    </p:spTree>
    <p:extLst>
      <p:ext uri="{BB962C8B-B14F-4D97-AF65-F5344CB8AC3E}">
        <p14:creationId xmlns:p14="http://schemas.microsoft.com/office/powerpoint/2010/main" val="3716692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Can you see the planet’s bulging at the equator? Because of the high rotation rate and the planet not being substantially solid, the centrifugal force causes the planet to appear slightly oval. It’s subtle but you can notice it, even in a small scope.</a:t>
            </a:r>
          </a:p>
          <a:p>
            <a:pPr marL="171450" indent="-171450">
              <a:buFont typeface="Arial" panose="020B0604020202020204" pitchFamily="34" charset="0"/>
              <a:buChar char="•"/>
            </a:pPr>
            <a:r>
              <a:rPr lang="en-US" dirty="0"/>
              <a:t>Also note that because of this fluid nature the planet has two systems of longitude; System I for the equator and System II for temperate/polar areas.</a:t>
            </a:r>
          </a:p>
          <a:p>
            <a:pPr marL="171450" indent="-171450">
              <a:buFont typeface="Arial" panose="020B0604020202020204" pitchFamily="34" charset="0"/>
              <a:buChar char="•"/>
            </a:pPr>
            <a:r>
              <a:rPr lang="en-US" dirty="0"/>
              <a:t>There is a System III based on radio broadcast emanating from the suspected solid core; it is only a few seconds shorter than System II and is regarded as the most objective.</a:t>
            </a:r>
          </a:p>
        </p:txBody>
      </p:sp>
      <p:sp>
        <p:nvSpPr>
          <p:cNvPr id="4" name="Slide Number Placeholder 3"/>
          <p:cNvSpPr>
            <a:spLocks noGrp="1"/>
          </p:cNvSpPr>
          <p:nvPr>
            <p:ph type="sldNum" sz="quarter" idx="5"/>
          </p:nvPr>
        </p:nvSpPr>
        <p:spPr/>
        <p:txBody>
          <a:bodyPr/>
          <a:lstStyle/>
          <a:p>
            <a:fld id="{7A4C34C4-9C97-452F-99FA-0B43BDEF9AC8}" type="slidenum">
              <a:rPr lang="en-US" smtClean="0"/>
              <a:t>15</a:t>
            </a:fld>
            <a:endParaRPr lang="en-US"/>
          </a:p>
        </p:txBody>
      </p:sp>
    </p:spTree>
    <p:extLst>
      <p:ext uri="{BB962C8B-B14F-4D97-AF65-F5344CB8AC3E}">
        <p14:creationId xmlns:p14="http://schemas.microsoft.com/office/powerpoint/2010/main" val="1519480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2251262"/>
          </a:xfrm>
        </p:spPr>
        <p:txBody>
          <a:bodyPr/>
          <a:lstStyle/>
          <a:p>
            <a:pPr marL="171450" indent="-171450">
              <a:buFont typeface="Arial" panose="020B0604020202020204" pitchFamily="34" charset="0"/>
              <a:buChar char="•"/>
            </a:pPr>
            <a:r>
              <a:rPr lang="en-US" dirty="0"/>
              <a:t>The equatorial belts are by far the most prominent feature and apparent in even small scopes as shown here.</a:t>
            </a:r>
          </a:p>
          <a:p>
            <a:pPr marL="171450" indent="-171450">
              <a:buFont typeface="Arial" panose="020B0604020202020204" pitchFamily="34" charset="0"/>
              <a:buChar char="•"/>
            </a:pPr>
            <a:r>
              <a:rPr lang="en-US" dirty="0"/>
              <a:t>* The NEB is usually the thinner but more intense of the two. </a:t>
            </a:r>
          </a:p>
          <a:p>
            <a:pPr marL="171450" indent="-171450">
              <a:buFont typeface="Arial" panose="020B0604020202020204" pitchFamily="34" charset="0"/>
              <a:buChar char="•"/>
            </a:pPr>
            <a:r>
              <a:rPr lang="en-US" dirty="0"/>
              <a:t>* Right now, it’s even more thin than usual, with its northern half having faded away. John Rogers from the BAA states that it could be ready to undergo a revival where it increases its width, or it may not happen for a year or two. Regardless, looking for changes in this belt is indicated!</a:t>
            </a:r>
          </a:p>
          <a:p>
            <a:pPr marL="171450" indent="-171450">
              <a:buFont typeface="Arial" panose="020B0604020202020204" pitchFamily="34" charset="0"/>
              <a:buChar char="•"/>
            </a:pPr>
            <a:r>
              <a:rPr lang="en-US" dirty="0"/>
              <a:t>* The SEB is usually wider, even when the NEB is at full form, and usually not quite as intense. But, like so much with this dynamic planet, that statement does not hold true sometimes</a:t>
            </a:r>
          </a:p>
        </p:txBody>
      </p:sp>
      <p:sp>
        <p:nvSpPr>
          <p:cNvPr id="4" name="Slide Number Placeholder 3"/>
          <p:cNvSpPr>
            <a:spLocks noGrp="1"/>
          </p:cNvSpPr>
          <p:nvPr>
            <p:ph type="sldNum" sz="quarter" idx="5"/>
          </p:nvPr>
        </p:nvSpPr>
        <p:spPr/>
        <p:txBody>
          <a:bodyPr/>
          <a:lstStyle/>
          <a:p>
            <a:fld id="{7A4C34C4-9C97-452F-99FA-0B43BDEF9AC8}" type="slidenum">
              <a:rPr lang="en-US" smtClean="0"/>
              <a:t>16</a:t>
            </a:fld>
            <a:endParaRPr lang="en-US"/>
          </a:p>
        </p:txBody>
      </p:sp>
    </p:spTree>
    <p:extLst>
      <p:ext uri="{BB962C8B-B14F-4D97-AF65-F5344CB8AC3E}">
        <p14:creationId xmlns:p14="http://schemas.microsoft.com/office/powerpoint/2010/main" val="2786303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is a pattern where, for some reason, the convection between the SEB and the </a:t>
            </a:r>
            <a:r>
              <a:rPr lang="en-US" dirty="0" err="1"/>
              <a:t>STrZ</a:t>
            </a:r>
            <a:r>
              <a:rPr lang="en-US" dirty="0"/>
              <a:t> breaks down (possibly the internal heat source undergoes a change. The SEB becomes covered with white ammonia ice (and the GRS becomes more prominent in appearance). Eventually a barge in the faded belt appears to erupt and quickly return the belt back to its brown color.</a:t>
            </a:r>
          </a:p>
          <a:p>
            <a:pPr marL="171450" indent="-171450">
              <a:buFont typeface="Arial" panose="020B0604020202020204" pitchFamily="34" charset="0"/>
              <a:buChar char="•"/>
            </a:pPr>
            <a:r>
              <a:rPr lang="en-US" dirty="0"/>
              <a:t>* The last incident was in 2010, so we may be coming up on another event in the next couple of years. </a:t>
            </a:r>
          </a:p>
          <a:p>
            <a:pPr marL="171450" indent="-171450">
              <a:buFont typeface="Arial" panose="020B0604020202020204" pitchFamily="34" charset="0"/>
              <a:buChar char="•"/>
            </a:pPr>
            <a:r>
              <a:rPr lang="en-US" dirty="0"/>
              <a:t>* In this view from the Hawaii Infrared Telescope shows a cooler SEB in 2010 compared to its revived state the following year.</a:t>
            </a:r>
          </a:p>
        </p:txBody>
      </p:sp>
      <p:sp>
        <p:nvSpPr>
          <p:cNvPr id="4" name="Slide Number Placeholder 3"/>
          <p:cNvSpPr>
            <a:spLocks noGrp="1"/>
          </p:cNvSpPr>
          <p:nvPr>
            <p:ph type="sldNum" sz="quarter" idx="5"/>
          </p:nvPr>
        </p:nvSpPr>
        <p:spPr/>
        <p:txBody>
          <a:bodyPr/>
          <a:lstStyle/>
          <a:p>
            <a:fld id="{7A4C34C4-9C97-452F-99FA-0B43BDEF9AC8}" type="slidenum">
              <a:rPr lang="en-US" smtClean="0"/>
              <a:t>17</a:t>
            </a:fld>
            <a:endParaRPr lang="en-US"/>
          </a:p>
        </p:txBody>
      </p:sp>
    </p:spTree>
    <p:extLst>
      <p:ext uri="{BB962C8B-B14F-4D97-AF65-F5344CB8AC3E}">
        <p14:creationId xmlns:p14="http://schemas.microsoft.com/office/powerpoint/2010/main" val="2743355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activities of the Galilean moons is another instance of low hanging observational fruit. </a:t>
            </a:r>
          </a:p>
          <a:p>
            <a:pPr marL="171450" indent="-171450">
              <a:buFont typeface="Arial" panose="020B0604020202020204" pitchFamily="34" charset="0"/>
              <a:buChar char="•"/>
            </a:pPr>
            <a:r>
              <a:rPr lang="en-US" dirty="0"/>
              <a:t>* Ganymede is the largest moon and casts a massive shadow on the cloud tops, something that can be seen in a small refractor as shown in my sketch here.</a:t>
            </a:r>
          </a:p>
          <a:p>
            <a:pPr marL="171450" indent="-171450">
              <a:buFont typeface="Arial" panose="020B0604020202020204" pitchFamily="34" charset="0"/>
              <a:buChar char="•"/>
            </a:pPr>
            <a:r>
              <a:rPr lang="en-US" dirty="0"/>
              <a:t>* Events are fairly common – with Io the most frequent </a:t>
            </a:r>
            <a:r>
              <a:rPr lang="en-US" dirty="0" err="1"/>
              <a:t>transitor</a:t>
            </a:r>
            <a:r>
              <a:rPr lang="en-US" dirty="0"/>
              <a:t> and Calisto the most uncommon. The S&amp;T link below is a great resource where you can key in date &amp; time to see any satellite events.</a:t>
            </a:r>
          </a:p>
          <a:p>
            <a:pPr marL="171450" indent="-171450">
              <a:buFont typeface="Arial" panose="020B0604020202020204" pitchFamily="34" charset="0"/>
              <a:buChar char="•"/>
            </a:pPr>
            <a:r>
              <a:rPr lang="en-US" dirty="0"/>
              <a:t>* The worst time to catch an eclipse phenomenon is at opposition as the planet’s shadow is blocked from our vantage point; the best time is a quadrature when we see the maximum shadow is present off to one side or the other of the planet.</a:t>
            </a:r>
          </a:p>
          <a:p>
            <a:pPr marL="171450" indent="-171450">
              <a:buFont typeface="Arial" panose="020B0604020202020204" pitchFamily="34" charset="0"/>
              <a:buChar char="•"/>
            </a:pPr>
            <a:r>
              <a:rPr lang="en-US" dirty="0"/>
              <a:t>* We also have “Mutual” events where one satellite can eclipse or occult another in the course of its orbit. This only happens around Jovian Equinox, which happens next in 2026. The video here shows one moon entering into the shadow of another.</a:t>
            </a:r>
          </a:p>
        </p:txBody>
      </p:sp>
      <p:sp>
        <p:nvSpPr>
          <p:cNvPr id="4" name="Slide Number Placeholder 3"/>
          <p:cNvSpPr>
            <a:spLocks noGrp="1"/>
          </p:cNvSpPr>
          <p:nvPr>
            <p:ph type="sldNum" sz="quarter" idx="5"/>
          </p:nvPr>
        </p:nvSpPr>
        <p:spPr/>
        <p:txBody>
          <a:bodyPr/>
          <a:lstStyle/>
          <a:p>
            <a:fld id="{7A4C34C4-9C97-452F-99FA-0B43BDEF9AC8}" type="slidenum">
              <a:rPr lang="en-US" smtClean="0"/>
              <a:t>18</a:t>
            </a:fld>
            <a:endParaRPr lang="en-US"/>
          </a:p>
        </p:txBody>
      </p:sp>
    </p:spTree>
    <p:extLst>
      <p:ext uri="{BB962C8B-B14F-4D97-AF65-F5344CB8AC3E}">
        <p14:creationId xmlns:p14="http://schemas.microsoft.com/office/powerpoint/2010/main" val="117086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for the GRS, Jupiter’s most iconic feature, it is currently large enough and red enough that you can see it in a quality small telescope. </a:t>
            </a:r>
          </a:p>
          <a:p>
            <a:pPr marL="171450" indent="-171450">
              <a:buFont typeface="Arial" panose="020B0604020202020204" pitchFamily="34" charset="0"/>
              <a:buChar char="•"/>
            </a:pPr>
            <a:r>
              <a:rPr lang="en-US" dirty="0"/>
              <a:t>* Here’s a sketch of Jupiter with the GRS on the central meridian using my Vixen 80mm refractor from last year</a:t>
            </a:r>
          </a:p>
          <a:p>
            <a:pPr marL="171450" indent="-171450">
              <a:buFont typeface="Arial" panose="020B0604020202020204" pitchFamily="34" charset="0"/>
              <a:buChar char="•"/>
            </a:pPr>
            <a:r>
              <a:rPr lang="en-US" dirty="0"/>
              <a:t>* The reason I say you can see it “currently” is that right now the GRS is fairly prominent, but there have been times where it fades dramatically. This image from the late Don Parker shows how weak it looked back in 2006. That’s dramatically different compared to its appearance now as you can see in an image from last month.</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A4C34C4-9C97-452F-99FA-0B43BDEF9AC8}" type="slidenum">
              <a:rPr lang="en-US" smtClean="0"/>
              <a:t>19</a:t>
            </a:fld>
            <a:endParaRPr lang="en-US"/>
          </a:p>
        </p:txBody>
      </p:sp>
    </p:spTree>
    <p:extLst>
      <p:ext uri="{BB962C8B-B14F-4D97-AF65-F5344CB8AC3E}">
        <p14:creationId xmlns:p14="http://schemas.microsoft.com/office/powerpoint/2010/main" val="892128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1067921"/>
          </a:xfrm>
        </p:spPr>
        <p:txBody>
          <a:bodyPr/>
          <a:lstStyle/>
          <a:p>
            <a:pPr marL="171450" indent="-171450">
              <a:buFont typeface="Arial" panose="020B0604020202020204" pitchFamily="34" charset="0"/>
              <a:buChar char="•"/>
            </a:pPr>
            <a:r>
              <a:rPr lang="en-US" dirty="0"/>
              <a:t>The data is unambiguous – Jupiter is a very popular target! Looking at the number of reports submit to ALPO over a two year period, the contest is not even close.</a:t>
            </a:r>
          </a:p>
          <a:p>
            <a:pPr marL="171450" indent="-171450">
              <a:buFont typeface="Arial" panose="020B0604020202020204" pitchFamily="34" charset="0"/>
              <a:buChar char="•"/>
            </a:pPr>
            <a:r>
              <a:rPr lang="en-US" dirty="0"/>
              <a:t>* So what lies behind this popularity? Why do so many amateurs take the time to observe and document what takes place on the 5</a:t>
            </a:r>
            <a:r>
              <a:rPr lang="en-US" baseline="30000" dirty="0"/>
              <a:t>th</a:t>
            </a:r>
            <a:r>
              <a:rPr lang="en-US" dirty="0"/>
              <a:t> planet from the Sun?</a:t>
            </a:r>
          </a:p>
        </p:txBody>
      </p:sp>
      <p:sp>
        <p:nvSpPr>
          <p:cNvPr id="4" name="Slide Number Placeholder 3"/>
          <p:cNvSpPr>
            <a:spLocks noGrp="1"/>
          </p:cNvSpPr>
          <p:nvPr>
            <p:ph type="sldNum" sz="quarter" idx="5"/>
          </p:nvPr>
        </p:nvSpPr>
        <p:spPr/>
        <p:txBody>
          <a:bodyPr/>
          <a:lstStyle/>
          <a:p>
            <a:fld id="{7A4C34C4-9C97-452F-99FA-0B43BDEF9AC8}" type="slidenum">
              <a:rPr lang="en-US" smtClean="0"/>
              <a:t>2</a:t>
            </a:fld>
            <a:endParaRPr lang="en-US"/>
          </a:p>
        </p:txBody>
      </p:sp>
    </p:spTree>
    <p:extLst>
      <p:ext uri="{BB962C8B-B14F-4D97-AF65-F5344CB8AC3E}">
        <p14:creationId xmlns:p14="http://schemas.microsoft.com/office/powerpoint/2010/main" val="4205217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pause a moment to talk a little about the Great Red Spot which is the iconic feature in the public’s mind when talking about Jupiter. </a:t>
            </a:r>
          </a:p>
          <a:p>
            <a:pPr marL="171450" indent="-171450">
              <a:buFont typeface="Arial" panose="020B0604020202020204" pitchFamily="34" charset="0"/>
              <a:buChar char="•"/>
            </a:pPr>
            <a:r>
              <a:rPr lang="en-US" dirty="0"/>
              <a:t>The Great Red Spot (GRS) is an anti-cyclone, a storm with winds rotating around a central high-pressure region. Its winds rotate counterclockwise at up to 270 mph. Records unambiguously show that it has been around since the 1800s at a minimum.</a:t>
            </a:r>
          </a:p>
          <a:p>
            <a:pPr marL="171450" indent="-171450">
              <a:buFont typeface="Arial" panose="020B0604020202020204" pitchFamily="34" charset="0"/>
              <a:buChar char="•"/>
            </a:pPr>
            <a:r>
              <a:rPr lang="en-US" dirty="0"/>
              <a:t>* The storm towers some 5 miles above the Jovian cloud deck. This can be seen in images of the GRS taken in the methane band where bright objects are higher in the atmosphere.  Originally hypothesized as a flat, pancake entity, Juno's microwave radiometer gave scientists a 3D look at the planet in 2019 and found it is anywhere from 186 miles to 310 miles deep, much deeper than previously thought.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A4C34C4-9C97-452F-99FA-0B43BDEF9AC8}" type="slidenum">
              <a:rPr lang="en-US" smtClean="0"/>
              <a:t>20</a:t>
            </a:fld>
            <a:endParaRPr lang="en-US"/>
          </a:p>
        </p:txBody>
      </p:sp>
    </p:spTree>
    <p:extLst>
      <p:ext uri="{BB962C8B-B14F-4D97-AF65-F5344CB8AC3E}">
        <p14:creationId xmlns:p14="http://schemas.microsoft.com/office/powerpoint/2010/main" val="1216224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you may have read, the GRS was been gradually shrinking. At one point it could hold 3 Earths, but since 1878 it has downsized to the point where it can just fit just a bit more than one Earth. </a:t>
            </a:r>
          </a:p>
          <a:p>
            <a:pPr marL="171450" indent="-171450">
              <a:buFont typeface="Arial" panose="020B0604020202020204" pitchFamily="34" charset="0"/>
              <a:buChar char="•"/>
            </a:pPr>
            <a:r>
              <a:rPr lang="en-US" dirty="0"/>
              <a:t>* In 2019 several amateur followers of the planet documented “Flakes” being torn away from the spot’s perimeter as it was buffeted by smaller but still powerful storms. We’ve not seen such activity recently but professional and amateur alike are on the lookout for new flaking events.</a:t>
            </a:r>
          </a:p>
          <a:p>
            <a:pPr marL="171450" indent="-171450">
              <a:buFont typeface="Arial" panose="020B0604020202020204" pitchFamily="34" charset="0"/>
              <a:buChar char="•"/>
            </a:pPr>
            <a:r>
              <a:rPr lang="en-US" dirty="0"/>
              <a:t>* However, even with the storm losing area the overall energy of the storm does not seem abated. Scientist had theorized that the spin might accelerate (think of the figure skater analogy). Instead what they have found is that the storm is growing taller, like clay on a potter’s wheel.</a:t>
            </a:r>
          </a:p>
        </p:txBody>
      </p:sp>
      <p:sp>
        <p:nvSpPr>
          <p:cNvPr id="4" name="Slide Number Placeholder 3"/>
          <p:cNvSpPr>
            <a:spLocks noGrp="1"/>
          </p:cNvSpPr>
          <p:nvPr>
            <p:ph type="sldNum" sz="quarter" idx="5"/>
          </p:nvPr>
        </p:nvSpPr>
        <p:spPr/>
        <p:txBody>
          <a:bodyPr/>
          <a:lstStyle/>
          <a:p>
            <a:fld id="{7A4C34C4-9C97-452F-99FA-0B43BDEF9AC8}" type="slidenum">
              <a:rPr lang="en-US" smtClean="0"/>
              <a:t>21</a:t>
            </a:fld>
            <a:endParaRPr lang="en-US"/>
          </a:p>
        </p:txBody>
      </p:sp>
    </p:spTree>
    <p:extLst>
      <p:ext uri="{BB962C8B-B14F-4D97-AF65-F5344CB8AC3E}">
        <p14:creationId xmlns:p14="http://schemas.microsoft.com/office/powerpoint/2010/main" val="1458844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Why is it red? Not sure, but in general it is believed that ammonium hydrosulfide &amp; acetylene in the GRS and it lying high above the clouds, the Sun’s UV radiation is forming </a:t>
            </a:r>
            <a:r>
              <a:rPr lang="en-US" dirty="0" err="1"/>
              <a:t>tholins</a:t>
            </a:r>
            <a:r>
              <a:rPr lang="en-US" dirty="0"/>
              <a:t> – complex carbon chains with ruddy color.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When looking at the GRS in UV light we can see it is absorbing the radiation much more than the other clouds. The fact that the spot has grown more ruddy since 2014 lends some support to the hypothesis, growing taller =&gt; more UV radiation to generate more of the </a:t>
            </a:r>
            <a:r>
              <a:rPr lang="en-US" dirty="0" err="1"/>
              <a:t>compunds</a:t>
            </a:r>
            <a:endParaRPr lang="en-US" dirty="0"/>
          </a:p>
        </p:txBody>
      </p:sp>
      <p:sp>
        <p:nvSpPr>
          <p:cNvPr id="4" name="Slide Number Placeholder 3"/>
          <p:cNvSpPr>
            <a:spLocks noGrp="1"/>
          </p:cNvSpPr>
          <p:nvPr>
            <p:ph type="sldNum" sz="quarter" idx="5"/>
          </p:nvPr>
        </p:nvSpPr>
        <p:spPr/>
        <p:txBody>
          <a:bodyPr/>
          <a:lstStyle/>
          <a:p>
            <a:fld id="{7A4C34C4-9C97-452F-99FA-0B43BDEF9AC8}" type="slidenum">
              <a:rPr lang="en-US" smtClean="0"/>
              <a:t>22</a:t>
            </a:fld>
            <a:endParaRPr lang="en-US"/>
          </a:p>
        </p:txBody>
      </p:sp>
    </p:spTree>
    <p:extLst>
      <p:ext uri="{BB962C8B-B14F-4D97-AF65-F5344CB8AC3E}">
        <p14:creationId xmlns:p14="http://schemas.microsoft.com/office/powerpoint/2010/main" val="1299434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Back to our feature rundown, moving on to the next tier of things that are a little harder to see. The next belts out from the Equatorial belts are the NTB and STB.</a:t>
            </a:r>
          </a:p>
          <a:p>
            <a:pPr marL="171450" indent="-171450">
              <a:buFont typeface="Arial" panose="020B0604020202020204" pitchFamily="34" charset="0"/>
              <a:buChar char="•"/>
            </a:pPr>
            <a:r>
              <a:rPr lang="en-US" dirty="0"/>
              <a:t>* Currently the NTB is a thin thread and light orange in color – totally invisible in my 10” under good conditions. This belt can undergo some fading and revivals, so it bears watching to see if it intensifies as normally it is pretty easy to pick up on in medium size telescope (and </a:t>
            </a:r>
            <a:r>
              <a:rPr lang="en-US" i="1" u="sng" dirty="0"/>
              <a:t>perhaps</a:t>
            </a:r>
            <a:r>
              <a:rPr lang="en-US" dirty="0"/>
              <a:t> even a smaller scope).</a:t>
            </a:r>
          </a:p>
          <a:p>
            <a:pPr marL="171450" indent="-171450">
              <a:buFont typeface="Arial" panose="020B0604020202020204" pitchFamily="34" charset="0"/>
              <a:buChar char="•"/>
            </a:pPr>
            <a:r>
              <a:rPr lang="en-US" dirty="0"/>
              <a:t>* The STB is generally present and robust enough to be seen in a medium telescope under average conditions. Under really good seeing a smaller telescope might also catch it.</a:t>
            </a:r>
          </a:p>
          <a:p>
            <a:pPr marL="171450" indent="-171450">
              <a:buFont typeface="Arial" panose="020B0604020202020204" pitchFamily="34" charset="0"/>
              <a:buChar char="•"/>
            </a:pPr>
            <a:r>
              <a:rPr lang="en-US" dirty="0"/>
              <a:t>* The South-South Temperate belt is similar to STB; it is quite doable with a medium size scope but a challenge for smaller telescopes.</a:t>
            </a:r>
          </a:p>
        </p:txBody>
      </p:sp>
      <p:sp>
        <p:nvSpPr>
          <p:cNvPr id="4" name="Slide Number Placeholder 3"/>
          <p:cNvSpPr>
            <a:spLocks noGrp="1"/>
          </p:cNvSpPr>
          <p:nvPr>
            <p:ph type="sldNum" sz="quarter" idx="5"/>
          </p:nvPr>
        </p:nvSpPr>
        <p:spPr/>
        <p:txBody>
          <a:bodyPr/>
          <a:lstStyle/>
          <a:p>
            <a:fld id="{7A4C34C4-9C97-452F-99FA-0B43BDEF9AC8}" type="slidenum">
              <a:rPr lang="en-US" smtClean="0"/>
              <a:t>23</a:t>
            </a:fld>
            <a:endParaRPr lang="en-US"/>
          </a:p>
        </p:txBody>
      </p:sp>
    </p:spTree>
    <p:extLst>
      <p:ext uri="{BB962C8B-B14F-4D97-AF65-F5344CB8AC3E}">
        <p14:creationId xmlns:p14="http://schemas.microsoft.com/office/powerpoint/2010/main" val="95476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Certainly seeing the 4 moons is easy. But can you pick up on differences between them?</a:t>
            </a:r>
          </a:p>
          <a:p>
            <a:pPr marL="171450" indent="-171450">
              <a:buFontTx/>
              <a:buChar char="-"/>
            </a:pPr>
            <a:r>
              <a:rPr lang="en-US" dirty="0"/>
              <a:t>* Largest</a:t>
            </a:r>
          </a:p>
          <a:p>
            <a:pPr marL="171450" indent="-171450">
              <a:buFontTx/>
              <a:buChar char="-"/>
            </a:pPr>
            <a:r>
              <a:rPr lang="en-US" dirty="0"/>
              <a:t>* Dimmest</a:t>
            </a:r>
          </a:p>
          <a:p>
            <a:pPr marL="171450" indent="-171450">
              <a:buFontTx/>
              <a:buChar char="-"/>
            </a:pPr>
            <a:r>
              <a:rPr lang="en-US" dirty="0"/>
              <a:t>* Markings?</a:t>
            </a:r>
          </a:p>
          <a:p>
            <a:pPr marL="171450" indent="-171450">
              <a:buFontTx/>
              <a:buChar char="-"/>
            </a:pPr>
            <a:r>
              <a:rPr lang="en-US" dirty="0"/>
              <a:t>* Great for focusing</a:t>
            </a:r>
          </a:p>
        </p:txBody>
      </p:sp>
      <p:sp>
        <p:nvSpPr>
          <p:cNvPr id="4" name="Slide Number Placeholder 3"/>
          <p:cNvSpPr>
            <a:spLocks noGrp="1"/>
          </p:cNvSpPr>
          <p:nvPr>
            <p:ph type="sldNum" sz="quarter" idx="5"/>
          </p:nvPr>
        </p:nvSpPr>
        <p:spPr/>
        <p:txBody>
          <a:bodyPr/>
          <a:lstStyle/>
          <a:p>
            <a:fld id="{7A4C34C4-9C97-452F-99FA-0B43BDEF9AC8}" type="slidenum">
              <a:rPr lang="en-US" smtClean="0"/>
              <a:t>24</a:t>
            </a:fld>
            <a:endParaRPr lang="en-US"/>
          </a:p>
        </p:txBody>
      </p:sp>
    </p:spTree>
    <p:extLst>
      <p:ext uri="{BB962C8B-B14F-4D97-AF65-F5344CB8AC3E}">
        <p14:creationId xmlns:p14="http://schemas.microsoft.com/office/powerpoint/2010/main" val="1573509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After the GRS, the next largest storm on Jupiter is Oval BA. It is probably a little too tough to observe in smaller apertures, but a medium aperture under good seeing with BA near the meridian should be doable. An as an aside, here’s where a filter might help a little, because anything that can boost your contrast of these subtle features improves your odds of seeing it.</a:t>
            </a:r>
          </a:p>
          <a:p>
            <a:pPr marL="171450" indent="-171450">
              <a:buFontTx/>
              <a:buChar char="-"/>
            </a:pPr>
            <a:r>
              <a:rPr lang="en-US" dirty="0"/>
              <a:t>Oval BA is certainly not static, and at times it is a bit easier to see (compare </a:t>
            </a:r>
            <a:r>
              <a:rPr lang="en-US" dirty="0" err="1"/>
              <a:t>Pellier’s</a:t>
            </a:r>
            <a:r>
              <a:rPr lang="en-US" dirty="0"/>
              <a:t> image from 4 years ago)</a:t>
            </a:r>
          </a:p>
          <a:p>
            <a:pPr marL="0" indent="0">
              <a:buFontTx/>
              <a:buNone/>
            </a:pPr>
            <a:endParaRPr lang="en-US" dirty="0"/>
          </a:p>
        </p:txBody>
      </p:sp>
      <p:sp>
        <p:nvSpPr>
          <p:cNvPr id="4" name="Slide Number Placeholder 3"/>
          <p:cNvSpPr>
            <a:spLocks noGrp="1"/>
          </p:cNvSpPr>
          <p:nvPr>
            <p:ph type="sldNum" sz="quarter" idx="5"/>
          </p:nvPr>
        </p:nvSpPr>
        <p:spPr/>
        <p:txBody>
          <a:bodyPr/>
          <a:lstStyle/>
          <a:p>
            <a:fld id="{7A4C34C4-9C97-452F-99FA-0B43BDEF9AC8}" type="slidenum">
              <a:rPr lang="en-US" smtClean="0"/>
              <a:t>25</a:t>
            </a:fld>
            <a:endParaRPr lang="en-US"/>
          </a:p>
        </p:txBody>
      </p:sp>
    </p:spTree>
    <p:extLst>
      <p:ext uri="{BB962C8B-B14F-4D97-AF65-F5344CB8AC3E}">
        <p14:creationId xmlns:p14="http://schemas.microsoft.com/office/powerpoint/2010/main" val="3228167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Oval BA has an interesting history. In the late 1930s astronomers recorded the emergence of three large, white ovals in the STB which they termed BC, DE, and FA. We can see them here in this image from Voyager 1. For 60 years they drifted about the belt. When approaching one another they would somehow slow down or even reverse course, never colliding.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 That changed in late 1997 when, while under cover of the Sun’s glare of conjunction, two of the ovals (BC and DE) merged to become “BE”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 Finally FA also approached and collided with BE, becoming what we now know today as Oval BA</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A4C34C4-9C97-452F-99FA-0B43BDEF9AC8}" type="slidenum">
              <a:rPr lang="en-US" smtClean="0"/>
              <a:t>26</a:t>
            </a:fld>
            <a:endParaRPr lang="en-US"/>
          </a:p>
        </p:txBody>
      </p:sp>
    </p:spTree>
    <p:extLst>
      <p:ext uri="{BB962C8B-B14F-4D97-AF65-F5344CB8AC3E}">
        <p14:creationId xmlns:p14="http://schemas.microsoft.com/office/powerpoint/2010/main" val="422066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About five years after the formation of BA, it began to turn red, earning the moniker “Red Spot Jr.” at the time. Currently it’s not very red at all (we see some rose color or very light orange in some images sent in to ALPO) – but that could certainly change.</a:t>
            </a:r>
          </a:p>
          <a:p>
            <a:pPr marL="171450" indent="-171450">
              <a:buFontTx/>
              <a:buChar char="-"/>
            </a:pPr>
            <a:r>
              <a:rPr lang="en-US" dirty="0"/>
              <a:t>* Why the red color? Again, if we look at BA in the methane band, this is a feature high up in Jove’s atmosphere, so seems logical the same UV chemical changes may happen in BA also.</a:t>
            </a:r>
          </a:p>
        </p:txBody>
      </p:sp>
      <p:sp>
        <p:nvSpPr>
          <p:cNvPr id="4" name="Slide Number Placeholder 3"/>
          <p:cNvSpPr>
            <a:spLocks noGrp="1"/>
          </p:cNvSpPr>
          <p:nvPr>
            <p:ph type="sldNum" sz="quarter" idx="5"/>
          </p:nvPr>
        </p:nvSpPr>
        <p:spPr/>
        <p:txBody>
          <a:bodyPr/>
          <a:lstStyle/>
          <a:p>
            <a:fld id="{7A4C34C4-9C97-452F-99FA-0B43BDEF9AC8}" type="slidenum">
              <a:rPr lang="en-US" smtClean="0"/>
              <a:t>27</a:t>
            </a:fld>
            <a:endParaRPr lang="en-US"/>
          </a:p>
        </p:txBody>
      </p:sp>
    </p:spTree>
    <p:extLst>
      <p:ext uri="{BB962C8B-B14F-4D97-AF65-F5344CB8AC3E}">
        <p14:creationId xmlns:p14="http://schemas.microsoft.com/office/powerpoint/2010/main" val="1761104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Finally under the slightly more difficult targets, we have the variety of cloud features that we looked at earlier – things like festoons, barges, projections, etc. </a:t>
            </a:r>
          </a:p>
          <a:p>
            <a:pPr marL="171450" indent="-171450">
              <a:buFontTx/>
              <a:buChar char="-"/>
            </a:pPr>
            <a:r>
              <a:rPr lang="en-US" dirty="0"/>
              <a:t>* Barges can be quite dark and contrasty, so these you might be able to snag with a small scope and good seeing. Last year in particular the barges were plentiful and intense. Festoons can be challenging for the medium aperture but as shown here they will occasional show themselves</a:t>
            </a:r>
          </a:p>
          <a:p>
            <a:pPr marL="171450" indent="-171450">
              <a:buFontTx/>
              <a:buChar char="-"/>
            </a:pPr>
            <a:r>
              <a:rPr lang="en-US" dirty="0"/>
              <a:t>* Likewise, knots or condensations within a belt can be pretty contrasty but not quite so much as a barge., a bit easier to see with medium or larger size telescope. Rifts, which are like a tear in a belt, are also candidates for medium aperture and up.</a:t>
            </a:r>
          </a:p>
          <a:p>
            <a:pPr marL="171450" indent="-171450">
              <a:buFontTx/>
              <a:buChar char="-"/>
            </a:pPr>
            <a:r>
              <a:rPr lang="en-US" dirty="0"/>
              <a:t>* This final sketch Shows a bay with a festoon arching over it on the meridian. You are always more likely to pick up a subtle feature when it is at or near the meridian.</a:t>
            </a:r>
          </a:p>
        </p:txBody>
      </p:sp>
      <p:sp>
        <p:nvSpPr>
          <p:cNvPr id="4" name="Slide Number Placeholder 3"/>
          <p:cNvSpPr>
            <a:spLocks noGrp="1"/>
          </p:cNvSpPr>
          <p:nvPr>
            <p:ph type="sldNum" sz="quarter" idx="5"/>
          </p:nvPr>
        </p:nvSpPr>
        <p:spPr/>
        <p:txBody>
          <a:bodyPr/>
          <a:lstStyle/>
          <a:p>
            <a:fld id="{7A4C34C4-9C97-452F-99FA-0B43BDEF9AC8}" type="slidenum">
              <a:rPr lang="en-US" smtClean="0"/>
              <a:t>28</a:t>
            </a:fld>
            <a:endParaRPr lang="en-US"/>
          </a:p>
        </p:txBody>
      </p:sp>
    </p:spTree>
    <p:extLst>
      <p:ext uri="{BB962C8B-B14F-4D97-AF65-F5344CB8AC3E}">
        <p14:creationId xmlns:p14="http://schemas.microsoft.com/office/powerpoint/2010/main" val="1514836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Now we get to the things that can be pretty challenging. Those white anti-cyclones in the SSTB are pretty contrasty, but they are not all that big either. Still, in good seeing and with patience a large aperture should be up for the job, while an extra-large will have an even easier time of it. Again, patience is the key in seeing these features. And none of this is in stone – on a good night you might catch one of these ant-cyclones in a medium sized instrument.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A4C34C4-9C97-452F-99FA-0B43BDEF9AC8}" type="slidenum">
              <a:rPr lang="en-US" smtClean="0"/>
              <a:t>29</a:t>
            </a:fld>
            <a:endParaRPr lang="en-US"/>
          </a:p>
        </p:txBody>
      </p:sp>
    </p:spTree>
    <p:extLst>
      <p:ext uri="{BB962C8B-B14F-4D97-AF65-F5344CB8AC3E}">
        <p14:creationId xmlns:p14="http://schemas.microsoft.com/office/powerpoint/2010/main" val="3339933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1713379"/>
          </a:xfrm>
        </p:spPr>
        <p:txBody>
          <a:bodyPr/>
          <a:lstStyle/>
          <a:p>
            <a:pPr marL="171450" indent="-171450">
              <a:buFont typeface="Arial" panose="020B0604020202020204" pitchFamily="34" charset="0"/>
              <a:buChar char="•"/>
            </a:pPr>
            <a:r>
              <a:rPr lang="en-US" dirty="0"/>
              <a:t>The first attribute that makes Jupiter a popular target is its size, 41K by 44K miles</a:t>
            </a:r>
          </a:p>
          <a:p>
            <a:pPr marL="171450" indent="-171450">
              <a:buFont typeface="Arial" panose="020B0604020202020204" pitchFamily="34" charset="0"/>
              <a:buChar char="•"/>
            </a:pPr>
            <a:r>
              <a:rPr lang="en-US" dirty="0"/>
              <a:t>* Given Earth’s diameter is 12.75K, Jupiter could hold 1,300 Earths</a:t>
            </a:r>
          </a:p>
          <a:p>
            <a:pPr marL="171450" lvl="0" indent="-171450">
              <a:buFont typeface="Arial" panose="020B0604020202020204" pitchFamily="34" charset="0"/>
              <a:buChar char="•"/>
            </a:pPr>
            <a:r>
              <a:rPr lang="en-US" dirty="0"/>
              <a:t>* And even though it’s been shrinking, even the GRS is larger than our home planet*</a:t>
            </a:r>
          </a:p>
          <a:p>
            <a:pPr marL="171450" lvl="0" indent="-171450">
              <a:buFont typeface="Arial" panose="020B0604020202020204" pitchFamily="34" charset="0"/>
              <a:buChar char="•"/>
            </a:pPr>
            <a:r>
              <a:rPr lang="en-US" dirty="0"/>
              <a:t>* This leads to a nice size in the eyepiece. Of course it is at its largest at opposition and when at perihelion in its orbit, but even when nearing Solar conjunction and on the opposite side of the Sun from us, it still beats the angular size for most other planets</a:t>
            </a:r>
          </a:p>
        </p:txBody>
      </p:sp>
      <p:sp>
        <p:nvSpPr>
          <p:cNvPr id="4" name="Slide Number Placeholder 3"/>
          <p:cNvSpPr>
            <a:spLocks noGrp="1"/>
          </p:cNvSpPr>
          <p:nvPr>
            <p:ph type="sldNum" sz="quarter" idx="5"/>
          </p:nvPr>
        </p:nvSpPr>
        <p:spPr/>
        <p:txBody>
          <a:bodyPr/>
          <a:lstStyle/>
          <a:p>
            <a:fld id="{7A4C34C4-9C97-452F-99FA-0B43BDEF9AC8}" type="slidenum">
              <a:rPr lang="en-US" smtClean="0"/>
              <a:t>3</a:t>
            </a:fld>
            <a:endParaRPr lang="en-US"/>
          </a:p>
        </p:txBody>
      </p:sp>
    </p:spTree>
    <p:extLst>
      <p:ext uri="{BB962C8B-B14F-4D97-AF65-F5344CB8AC3E}">
        <p14:creationId xmlns:p14="http://schemas.microsoft.com/office/powerpoint/2010/main" val="542646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 The northern corollary to the SSTB’s white ovals is the occasional storm in the NNTB. That belt is usually not as dark nor are the storms quite as white, so these are lower contrast objects. But always keep an eye out as you never know when one may become more active and readily seen.</a:t>
            </a:r>
          </a:p>
        </p:txBody>
      </p:sp>
      <p:sp>
        <p:nvSpPr>
          <p:cNvPr id="4" name="Slide Number Placeholder 3"/>
          <p:cNvSpPr>
            <a:spLocks noGrp="1"/>
          </p:cNvSpPr>
          <p:nvPr>
            <p:ph type="sldNum" sz="quarter" idx="5"/>
          </p:nvPr>
        </p:nvSpPr>
        <p:spPr/>
        <p:txBody>
          <a:bodyPr/>
          <a:lstStyle/>
          <a:p>
            <a:fld id="{7A4C34C4-9C97-452F-99FA-0B43BDEF9AC8}" type="slidenum">
              <a:rPr lang="en-US" smtClean="0"/>
              <a:t>30</a:t>
            </a:fld>
            <a:endParaRPr lang="en-US"/>
          </a:p>
        </p:txBody>
      </p:sp>
    </p:spTree>
    <p:extLst>
      <p:ext uri="{BB962C8B-B14F-4D97-AF65-F5344CB8AC3E}">
        <p14:creationId xmlns:p14="http://schemas.microsoft.com/office/powerpoint/2010/main" val="4231261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 Finally we have the ability to catch a moon as it cuts across the planet. This is very tough because of the very low contrast between the cloud deck and the surface of the moon. Your best shot is with Calisto, darkest of the 4 Galilean moons. One think you may catch is right as a moon moves off or onto the limb it can be actually quite easy to spot for a few minutes. This is due to the limb darkening effect boosting the contrast between moon and Jupiter for a short interval.</a:t>
            </a:r>
          </a:p>
        </p:txBody>
      </p:sp>
      <p:sp>
        <p:nvSpPr>
          <p:cNvPr id="4" name="Slide Number Placeholder 3"/>
          <p:cNvSpPr>
            <a:spLocks noGrp="1"/>
          </p:cNvSpPr>
          <p:nvPr>
            <p:ph type="sldNum" sz="quarter" idx="5"/>
          </p:nvPr>
        </p:nvSpPr>
        <p:spPr/>
        <p:txBody>
          <a:bodyPr/>
          <a:lstStyle/>
          <a:p>
            <a:fld id="{7A4C34C4-9C97-452F-99FA-0B43BDEF9AC8}" type="slidenum">
              <a:rPr lang="en-US" smtClean="0"/>
              <a:t>31</a:t>
            </a:fld>
            <a:endParaRPr lang="en-US"/>
          </a:p>
        </p:txBody>
      </p:sp>
    </p:spTree>
    <p:extLst>
      <p:ext uri="{BB962C8B-B14F-4D97-AF65-F5344CB8AC3E}">
        <p14:creationId xmlns:p14="http://schemas.microsoft.com/office/powerpoint/2010/main" val="576280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 The last 25 years has been absolutely revolutionary for amateur planetary observers with the advent of Computer Assisted Planetary Imaging (“Lucky Imaging”). Similar to deep sky imaging, the armamentarium for capturing images can get very sophisticated (and expensive). What I’d like to do here is take a few minutes and offer some thoughts about how to get started in doing your own CAPI.</a:t>
            </a:r>
          </a:p>
        </p:txBody>
      </p:sp>
      <p:sp>
        <p:nvSpPr>
          <p:cNvPr id="4" name="Slide Number Placeholder 3"/>
          <p:cNvSpPr>
            <a:spLocks noGrp="1"/>
          </p:cNvSpPr>
          <p:nvPr>
            <p:ph type="sldNum" sz="quarter" idx="5"/>
          </p:nvPr>
        </p:nvSpPr>
        <p:spPr/>
        <p:txBody>
          <a:bodyPr/>
          <a:lstStyle/>
          <a:p>
            <a:fld id="{7A4C34C4-9C97-452F-99FA-0B43BDEF9AC8}" type="slidenum">
              <a:rPr lang="en-US" smtClean="0"/>
              <a:t>32</a:t>
            </a:fld>
            <a:endParaRPr lang="en-US"/>
          </a:p>
        </p:txBody>
      </p:sp>
    </p:spTree>
    <p:extLst>
      <p:ext uri="{BB962C8B-B14F-4D97-AF65-F5344CB8AC3E}">
        <p14:creationId xmlns:p14="http://schemas.microsoft.com/office/powerpoint/2010/main" val="2078448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Obviously we need a scope. In general something above 6” but certainly not below 4”, and not fast (above f/6)</a:t>
            </a:r>
          </a:p>
          <a:p>
            <a:pPr marL="171450" indent="-171450">
              <a:buFontTx/>
              <a:buChar char="-"/>
            </a:pPr>
            <a:r>
              <a:rPr lang="en-US" dirty="0"/>
              <a:t>* You will want it on a mount that can track (no the same as guiding) – it’s too tedious otherwise</a:t>
            </a:r>
          </a:p>
          <a:p>
            <a:pPr marL="171450" indent="-171450">
              <a:buFontTx/>
              <a:buChar char="-"/>
            </a:pPr>
            <a:r>
              <a:rPr lang="en-US" dirty="0"/>
              <a:t>* A color video camera</a:t>
            </a:r>
          </a:p>
          <a:p>
            <a:pPr marL="171450" indent="-171450">
              <a:buFontTx/>
              <a:buChar char="-"/>
            </a:pPr>
            <a:r>
              <a:rPr lang="en-US" dirty="0"/>
              <a:t>* A laptop to run the capture software and save the AVI file (will be large)</a:t>
            </a:r>
          </a:p>
          <a:p>
            <a:pPr marL="171450" indent="-171450">
              <a:buFontTx/>
              <a:buChar char="-"/>
            </a:pPr>
            <a:r>
              <a:rPr lang="en-US" dirty="0"/>
              <a:t>* Software for capture and processing of your video. Most of it is open source (not sure about Apple platform)</a:t>
            </a:r>
          </a:p>
          <a:p>
            <a:pPr marL="171450" indent="-171450">
              <a:buFontTx/>
              <a:buChar char="-"/>
            </a:pPr>
            <a:r>
              <a:rPr lang="en-US" dirty="0"/>
              <a:t>* Optional but a big plus would be a UV/IR cut filter to sharpen the image (may be included in the camera) and a Barlow to enlarge the image</a:t>
            </a:r>
          </a:p>
          <a:p>
            <a:pPr marL="171450" indent="-171450">
              <a:buFontTx/>
              <a:buChar char="-"/>
            </a:pPr>
            <a:r>
              <a:rPr lang="en-US" dirty="0"/>
              <a:t>* And, one of the biggest assets, is an evening with good seeing (CSC, </a:t>
            </a:r>
            <a:r>
              <a:rPr lang="en-US" dirty="0" err="1"/>
              <a:t>Astropheric</a:t>
            </a:r>
            <a:r>
              <a:rPr lang="en-US" dirty="0"/>
              <a:t>)</a:t>
            </a:r>
          </a:p>
        </p:txBody>
      </p:sp>
      <p:sp>
        <p:nvSpPr>
          <p:cNvPr id="4" name="Slide Number Placeholder 3"/>
          <p:cNvSpPr>
            <a:spLocks noGrp="1"/>
          </p:cNvSpPr>
          <p:nvPr>
            <p:ph type="sldNum" sz="quarter" idx="5"/>
          </p:nvPr>
        </p:nvSpPr>
        <p:spPr/>
        <p:txBody>
          <a:bodyPr/>
          <a:lstStyle/>
          <a:p>
            <a:fld id="{7A4C34C4-9C97-452F-99FA-0B43BDEF9AC8}" type="slidenum">
              <a:rPr lang="en-US" smtClean="0"/>
              <a:t>33</a:t>
            </a:fld>
            <a:endParaRPr lang="en-US"/>
          </a:p>
        </p:txBody>
      </p:sp>
    </p:spTree>
    <p:extLst>
      <p:ext uri="{BB962C8B-B14F-4D97-AF65-F5344CB8AC3E}">
        <p14:creationId xmlns:p14="http://schemas.microsoft.com/office/powerpoint/2010/main" val="3886712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There a multiple vendors offering color video cameras for planetary imaging. I’m suggesting a color camera here because doing your capture in monochrome is going to be more tedious and expensive by the time you invest in the RGB filters and color wheel you’ll need to produce a color image.</a:t>
            </a:r>
          </a:p>
          <a:p>
            <a:pPr marL="171450" indent="-171450">
              <a:buFontTx/>
              <a:buChar char="-"/>
            </a:pPr>
            <a:r>
              <a:rPr lang="en-US" dirty="0"/>
              <a:t>While the price range is pretty wide you’re probably looking at $175-250 for a camera</a:t>
            </a:r>
          </a:p>
          <a:p>
            <a:pPr marL="171450" indent="-171450">
              <a:buFontTx/>
              <a:buChar char="-"/>
            </a:pPr>
            <a:r>
              <a:rPr lang="en-US" dirty="0"/>
              <a:t>* Be sure to check out vendor websites such as Highpoint Scientific for some good background on the pros and cons of the various models</a:t>
            </a:r>
          </a:p>
          <a:p>
            <a:pPr marL="171450" indent="-171450">
              <a:buFontTx/>
              <a:buChar char="-"/>
            </a:pPr>
            <a:r>
              <a:rPr lang="en-US" dirty="0"/>
              <a:t>* You could also entertain the idea of using your DSLR to capture video. I’ve done this for some Lunar work but not tried it for planets.</a:t>
            </a:r>
          </a:p>
        </p:txBody>
      </p:sp>
      <p:sp>
        <p:nvSpPr>
          <p:cNvPr id="4" name="Slide Number Placeholder 3"/>
          <p:cNvSpPr>
            <a:spLocks noGrp="1"/>
          </p:cNvSpPr>
          <p:nvPr>
            <p:ph type="sldNum" sz="quarter" idx="5"/>
          </p:nvPr>
        </p:nvSpPr>
        <p:spPr/>
        <p:txBody>
          <a:bodyPr/>
          <a:lstStyle/>
          <a:p>
            <a:fld id="{7A4C34C4-9C97-452F-99FA-0B43BDEF9AC8}" type="slidenum">
              <a:rPr lang="en-US" smtClean="0"/>
              <a:t>34</a:t>
            </a:fld>
            <a:endParaRPr lang="en-US"/>
          </a:p>
        </p:txBody>
      </p:sp>
    </p:spTree>
    <p:extLst>
      <p:ext uri="{BB962C8B-B14F-4D97-AF65-F5344CB8AC3E}">
        <p14:creationId xmlns:p14="http://schemas.microsoft.com/office/powerpoint/2010/main" val="3283850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4C34C4-9C97-452F-99FA-0B43BDEF9AC8}" type="slidenum">
              <a:rPr lang="en-US" smtClean="0"/>
              <a:t>35</a:t>
            </a:fld>
            <a:endParaRPr lang="en-US"/>
          </a:p>
        </p:txBody>
      </p:sp>
    </p:spTree>
    <p:extLst>
      <p:ext uri="{BB962C8B-B14F-4D97-AF65-F5344CB8AC3E}">
        <p14:creationId xmlns:p14="http://schemas.microsoft.com/office/powerpoint/2010/main" val="793034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4C34C4-9C97-452F-99FA-0B43BDEF9AC8}" type="slidenum">
              <a:rPr lang="en-US" smtClean="0"/>
              <a:t>36</a:t>
            </a:fld>
            <a:endParaRPr lang="en-US"/>
          </a:p>
        </p:txBody>
      </p:sp>
    </p:spTree>
    <p:extLst>
      <p:ext uri="{BB962C8B-B14F-4D97-AF65-F5344CB8AC3E}">
        <p14:creationId xmlns:p14="http://schemas.microsoft.com/office/powerpoint/2010/main" val="3761873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4C34C4-9C97-452F-99FA-0B43BDEF9AC8}" type="slidenum">
              <a:rPr lang="en-US" smtClean="0"/>
              <a:t>37</a:t>
            </a:fld>
            <a:endParaRPr lang="en-US"/>
          </a:p>
        </p:txBody>
      </p:sp>
    </p:spTree>
    <p:extLst>
      <p:ext uri="{BB962C8B-B14F-4D97-AF65-F5344CB8AC3E}">
        <p14:creationId xmlns:p14="http://schemas.microsoft.com/office/powerpoint/2010/main" val="2513824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4C34C4-9C97-452F-99FA-0B43BDEF9AC8}" type="slidenum">
              <a:rPr lang="en-US" smtClean="0"/>
              <a:t>38</a:t>
            </a:fld>
            <a:endParaRPr lang="en-US"/>
          </a:p>
        </p:txBody>
      </p:sp>
    </p:spTree>
    <p:extLst>
      <p:ext uri="{BB962C8B-B14F-4D97-AF65-F5344CB8AC3E}">
        <p14:creationId xmlns:p14="http://schemas.microsoft.com/office/powerpoint/2010/main" val="9292414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4C34C4-9C97-452F-99FA-0B43BDEF9AC8}" type="slidenum">
              <a:rPr lang="en-US" smtClean="0"/>
              <a:t>39</a:t>
            </a:fld>
            <a:endParaRPr lang="en-US"/>
          </a:p>
        </p:txBody>
      </p:sp>
    </p:spTree>
    <p:extLst>
      <p:ext uri="{BB962C8B-B14F-4D97-AF65-F5344CB8AC3E}">
        <p14:creationId xmlns:p14="http://schemas.microsoft.com/office/powerpoint/2010/main" val="3267254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 It takes a dozen years to lap the Sun, which given we have 12 Zodiac constellations means Jove visits one a year</a:t>
            </a:r>
          </a:p>
          <a:p>
            <a:pPr marL="171450" indent="-171450">
              <a:buFont typeface="Arial" panose="020B0604020202020204" pitchFamily="34" charset="0"/>
              <a:buChar char="•"/>
            </a:pPr>
            <a:r>
              <a:rPr lang="en-US" dirty="0"/>
              <a:t>* Interestingly, there will be no opposition in 2025 </a:t>
            </a:r>
          </a:p>
        </p:txBody>
      </p:sp>
      <p:sp>
        <p:nvSpPr>
          <p:cNvPr id="4" name="Slide Number Placeholder 3"/>
          <p:cNvSpPr>
            <a:spLocks noGrp="1"/>
          </p:cNvSpPr>
          <p:nvPr>
            <p:ph type="sldNum" sz="quarter" idx="5"/>
          </p:nvPr>
        </p:nvSpPr>
        <p:spPr/>
        <p:txBody>
          <a:bodyPr/>
          <a:lstStyle/>
          <a:p>
            <a:fld id="{7A4C34C4-9C97-452F-99FA-0B43BDEF9AC8}" type="slidenum">
              <a:rPr lang="en-US" smtClean="0"/>
              <a:t>4</a:t>
            </a:fld>
            <a:endParaRPr lang="en-US"/>
          </a:p>
        </p:txBody>
      </p:sp>
    </p:spTree>
    <p:extLst>
      <p:ext uri="{BB962C8B-B14F-4D97-AF65-F5344CB8AC3E}">
        <p14:creationId xmlns:p14="http://schemas.microsoft.com/office/powerpoint/2010/main" val="22675679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4C34C4-9C97-452F-99FA-0B43BDEF9AC8}" type="slidenum">
              <a:rPr lang="en-US" smtClean="0"/>
              <a:t>40</a:t>
            </a:fld>
            <a:endParaRPr lang="en-US"/>
          </a:p>
        </p:txBody>
      </p:sp>
    </p:spTree>
    <p:extLst>
      <p:ext uri="{BB962C8B-B14F-4D97-AF65-F5344CB8AC3E}">
        <p14:creationId xmlns:p14="http://schemas.microsoft.com/office/powerpoint/2010/main" val="4044295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4C34C4-9C97-452F-99FA-0B43BDEF9AC8}" type="slidenum">
              <a:rPr lang="en-US" smtClean="0"/>
              <a:t>41</a:t>
            </a:fld>
            <a:endParaRPr lang="en-US"/>
          </a:p>
        </p:txBody>
      </p:sp>
    </p:spTree>
    <p:extLst>
      <p:ext uri="{BB962C8B-B14F-4D97-AF65-F5344CB8AC3E}">
        <p14:creationId xmlns:p14="http://schemas.microsoft.com/office/powerpoint/2010/main" val="19169198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This is my flow, there are different tools and approaches. In reality you could just use </a:t>
            </a:r>
            <a:r>
              <a:rPr lang="en-US" dirty="0" err="1"/>
              <a:t>Registax</a:t>
            </a:r>
            <a:r>
              <a:rPr lang="en-US" dirty="0"/>
              <a:t> to go the processing</a:t>
            </a:r>
          </a:p>
          <a:p>
            <a:pPr marL="171450" indent="-171450">
              <a:buFontTx/>
              <a:buChar char="-"/>
            </a:pPr>
            <a:r>
              <a:rPr lang="en-US" dirty="0"/>
              <a:t>* You load your AVI file in PIPP, it’ll be grayscale (raw or </a:t>
            </a:r>
            <a:r>
              <a:rPr lang="en-US" dirty="0" err="1"/>
              <a:t>undebayered</a:t>
            </a:r>
            <a:r>
              <a:rPr lang="en-US" dirty="0"/>
              <a:t>)</a:t>
            </a:r>
          </a:p>
        </p:txBody>
      </p:sp>
      <p:sp>
        <p:nvSpPr>
          <p:cNvPr id="4" name="Slide Number Placeholder 3"/>
          <p:cNvSpPr>
            <a:spLocks noGrp="1"/>
          </p:cNvSpPr>
          <p:nvPr>
            <p:ph type="sldNum" sz="quarter" idx="5"/>
          </p:nvPr>
        </p:nvSpPr>
        <p:spPr/>
        <p:txBody>
          <a:bodyPr/>
          <a:lstStyle/>
          <a:p>
            <a:fld id="{7A4C34C4-9C97-452F-99FA-0B43BDEF9AC8}" type="slidenum">
              <a:rPr lang="en-US" smtClean="0"/>
              <a:t>42</a:t>
            </a:fld>
            <a:endParaRPr lang="en-US"/>
          </a:p>
        </p:txBody>
      </p:sp>
    </p:spTree>
    <p:extLst>
      <p:ext uri="{BB962C8B-B14F-4D97-AF65-F5344CB8AC3E}">
        <p14:creationId xmlns:p14="http://schemas.microsoft.com/office/powerpoint/2010/main" val="829854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Next up is </a:t>
            </a:r>
            <a:r>
              <a:rPr lang="en-US" dirty="0" err="1"/>
              <a:t>Autostakkert</a:t>
            </a:r>
            <a:r>
              <a:rPr lang="en-US" dirty="0"/>
              <a:t> where we will open the optimized video file produced by PIPP and align, stack, and publish a TIFF from the video</a:t>
            </a:r>
          </a:p>
          <a:p>
            <a:pPr marL="171450" indent="-171450">
              <a:buFontTx/>
              <a:buChar char="-"/>
            </a:pPr>
            <a:r>
              <a:rPr lang="en-US" dirty="0"/>
              <a:t>* Here we see </a:t>
            </a:r>
            <a:r>
              <a:rPr lang="en-US" dirty="0" err="1"/>
              <a:t>Autostakkert</a:t>
            </a:r>
            <a:r>
              <a:rPr lang="en-US" dirty="0"/>
              <a:t> with our Jupiter image loaded. A couple of settings to note here</a:t>
            </a:r>
          </a:p>
          <a:p>
            <a:pPr marL="171450" indent="-171450">
              <a:buFontTx/>
              <a:buChar char="-"/>
            </a:pPr>
            <a:r>
              <a:rPr lang="en-US" dirty="0"/>
              <a:t>* we can define up to 4 values for the percentage (or number of frames) to include. Here I have set to generate a TIFF using the top 30% best frames</a:t>
            </a:r>
          </a:p>
          <a:p>
            <a:pPr marL="171450" indent="-171450">
              <a:buFontTx/>
              <a:buChar char="-"/>
            </a:pPr>
            <a:r>
              <a:rPr lang="en-US" dirty="0"/>
              <a:t>* I’ve checked the Sharpened box here so that </a:t>
            </a:r>
            <a:r>
              <a:rPr lang="en-US" dirty="0" err="1"/>
              <a:t>Autostakkert</a:t>
            </a:r>
            <a:r>
              <a:rPr lang="en-US" dirty="0"/>
              <a:t> will also produce a TIFF that has been sharpened</a:t>
            </a:r>
          </a:p>
          <a:p>
            <a:pPr marL="171450" indent="-171450">
              <a:buFontTx/>
              <a:buChar char="-"/>
            </a:pPr>
            <a:r>
              <a:rPr lang="en-US" dirty="0"/>
              <a:t>* Checking the RGB align will help to remove the atmospheric distortion that may be present by aligning the R, G, B channels</a:t>
            </a:r>
          </a:p>
          <a:p>
            <a:pPr marL="171450" indent="-171450">
              <a:buFontTx/>
              <a:buChar char="-"/>
            </a:pPr>
            <a:r>
              <a:rPr lang="en-US" dirty="0"/>
              <a:t>* On the second window we can adjust the size and placement of the alignment points on the image.</a:t>
            </a:r>
          </a:p>
          <a:p>
            <a:pPr marL="171450" indent="-171450">
              <a:buFontTx/>
              <a:buChar char="-"/>
            </a:pPr>
            <a:r>
              <a:rPr lang="en-US" dirty="0"/>
              <a:t>* With our values set we now place the alignment points. You can do this manually but I find using the program to place them works well</a:t>
            </a:r>
          </a:p>
        </p:txBody>
      </p:sp>
      <p:sp>
        <p:nvSpPr>
          <p:cNvPr id="4" name="Slide Number Placeholder 3"/>
          <p:cNvSpPr>
            <a:spLocks noGrp="1"/>
          </p:cNvSpPr>
          <p:nvPr>
            <p:ph type="sldNum" sz="quarter" idx="5"/>
          </p:nvPr>
        </p:nvSpPr>
        <p:spPr/>
        <p:txBody>
          <a:bodyPr/>
          <a:lstStyle/>
          <a:p>
            <a:fld id="{7A4C34C4-9C97-452F-99FA-0B43BDEF9AC8}" type="slidenum">
              <a:rPr lang="en-US" smtClean="0"/>
              <a:t>43</a:t>
            </a:fld>
            <a:endParaRPr lang="en-US"/>
          </a:p>
        </p:txBody>
      </p:sp>
    </p:spTree>
    <p:extLst>
      <p:ext uri="{BB962C8B-B14F-4D97-AF65-F5344CB8AC3E}">
        <p14:creationId xmlns:p14="http://schemas.microsoft.com/office/powerpoint/2010/main" val="2167470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 With our alignment points set we click the Stack button and let the program do its work</a:t>
            </a:r>
          </a:p>
          <a:p>
            <a:pPr marL="171450" indent="-171450">
              <a:buFontTx/>
              <a:buChar char="-"/>
            </a:pPr>
            <a:r>
              <a:rPr lang="en-US" dirty="0"/>
              <a:t>* We can monitor its progress – it’ll take anywhere from a minute to several minutes depending on the number of frames, the number of alignment points</a:t>
            </a:r>
          </a:p>
          <a:p>
            <a:pPr marL="171450" indent="-171450">
              <a:buFontTx/>
              <a:buChar char="-"/>
            </a:pPr>
            <a:r>
              <a:rPr lang="en-US" dirty="0"/>
              <a:t>* When it’s done we go to the PIPP folder and see an AS30 folder (for </a:t>
            </a:r>
            <a:r>
              <a:rPr lang="en-US" dirty="0" err="1"/>
              <a:t>Autostakkert</a:t>
            </a:r>
            <a:r>
              <a:rPr lang="en-US" dirty="0"/>
              <a:t> 30% best frames, and in there we have the raw stacked image and the sharpened one. This entire process maybe takes 4-5 minutes and I will often take it to this point while at the scope so I can confirm my focus as well as gauge the seeing.</a:t>
            </a:r>
          </a:p>
        </p:txBody>
      </p:sp>
      <p:sp>
        <p:nvSpPr>
          <p:cNvPr id="4" name="Slide Number Placeholder 3"/>
          <p:cNvSpPr>
            <a:spLocks noGrp="1"/>
          </p:cNvSpPr>
          <p:nvPr>
            <p:ph type="sldNum" sz="quarter" idx="5"/>
          </p:nvPr>
        </p:nvSpPr>
        <p:spPr/>
        <p:txBody>
          <a:bodyPr/>
          <a:lstStyle/>
          <a:p>
            <a:fld id="{7A4C34C4-9C97-452F-99FA-0B43BDEF9AC8}" type="slidenum">
              <a:rPr lang="en-US" smtClean="0"/>
              <a:t>44</a:t>
            </a:fld>
            <a:endParaRPr lang="en-US"/>
          </a:p>
        </p:txBody>
      </p:sp>
    </p:spTree>
    <p:extLst>
      <p:ext uri="{BB962C8B-B14F-4D97-AF65-F5344CB8AC3E}">
        <p14:creationId xmlns:p14="http://schemas.microsoft.com/office/powerpoint/2010/main" val="3510991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Registax6 can actually handle the alignment and stacking for you (I feel </a:t>
            </a:r>
            <a:r>
              <a:rPr lang="en-US" dirty="0" err="1"/>
              <a:t>Autostakkert</a:t>
            </a:r>
            <a:r>
              <a:rPr lang="en-US" dirty="0"/>
              <a:t> is a little better interface), but it alone has the wavelet adjustments to sharpen your image.</a:t>
            </a:r>
          </a:p>
          <a:p>
            <a:pPr marL="171450" indent="-171450">
              <a:buFontTx/>
              <a:buChar char="-"/>
            </a:pPr>
            <a:r>
              <a:rPr lang="en-US" dirty="0"/>
              <a:t>* You load up your image and then begin to fiddle with the various wavelet settings. You see the changes in real time so you can apply and then undo any settings after seeing the results.</a:t>
            </a:r>
          </a:p>
          <a:p>
            <a:pPr marL="171450" indent="-171450">
              <a:buFontTx/>
              <a:buChar char="-"/>
            </a:pPr>
            <a:r>
              <a:rPr lang="en-US" dirty="0"/>
              <a:t>* Finally you end up with what is the sharpest image possible from the data. A common trap here is over-processing the image, making the wavelets so strong that the result looks unnatural.</a:t>
            </a:r>
          </a:p>
        </p:txBody>
      </p:sp>
      <p:sp>
        <p:nvSpPr>
          <p:cNvPr id="4" name="Slide Number Placeholder 3"/>
          <p:cNvSpPr>
            <a:spLocks noGrp="1"/>
          </p:cNvSpPr>
          <p:nvPr>
            <p:ph type="sldNum" sz="quarter" idx="5"/>
          </p:nvPr>
        </p:nvSpPr>
        <p:spPr/>
        <p:txBody>
          <a:bodyPr/>
          <a:lstStyle/>
          <a:p>
            <a:fld id="{7A4C34C4-9C97-452F-99FA-0B43BDEF9AC8}" type="slidenum">
              <a:rPr lang="en-US" smtClean="0"/>
              <a:t>45</a:t>
            </a:fld>
            <a:endParaRPr lang="en-US"/>
          </a:p>
        </p:txBody>
      </p:sp>
    </p:spTree>
    <p:extLst>
      <p:ext uri="{BB962C8B-B14F-4D97-AF65-F5344CB8AC3E}">
        <p14:creationId xmlns:p14="http://schemas.microsoft.com/office/powerpoint/2010/main" val="3646718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524436" y="3790950"/>
            <a:ext cx="5486400" cy="3600450"/>
          </a:xfrm>
        </p:spPr>
        <p:txBody>
          <a:bodyPr/>
          <a:lstStyle/>
          <a:p>
            <a:pPr marL="171450" indent="-171450">
              <a:buFontTx/>
              <a:buChar char="-"/>
            </a:pPr>
            <a:r>
              <a:rPr lang="en-US" dirty="0"/>
              <a:t>Finally use a photo editing app of your choosing to enhance the image. Again we want to be cautious about overworking the image to the point it introduces artifacts but by tweaking contrast, exposure, saturation, and other parameters we can usually improve the final result.</a:t>
            </a:r>
          </a:p>
          <a:p>
            <a:pPr marL="171450" indent="-171450">
              <a:buFontTx/>
              <a:buChar char="-"/>
            </a:pPr>
            <a:r>
              <a:rPr lang="en-US" dirty="0"/>
              <a:t>* We save off our final and then place annotations on it as desired (and maybe send it in to ALPO for their gallery)</a:t>
            </a:r>
          </a:p>
        </p:txBody>
      </p:sp>
      <p:sp>
        <p:nvSpPr>
          <p:cNvPr id="4" name="Slide Number Placeholder 3"/>
          <p:cNvSpPr>
            <a:spLocks noGrp="1"/>
          </p:cNvSpPr>
          <p:nvPr>
            <p:ph type="sldNum" sz="quarter" idx="5"/>
          </p:nvPr>
        </p:nvSpPr>
        <p:spPr/>
        <p:txBody>
          <a:bodyPr/>
          <a:lstStyle/>
          <a:p>
            <a:fld id="{7A4C34C4-9C97-452F-99FA-0B43BDEF9AC8}" type="slidenum">
              <a:rPr lang="en-US" smtClean="0"/>
              <a:t>46</a:t>
            </a:fld>
            <a:endParaRPr lang="en-US"/>
          </a:p>
        </p:txBody>
      </p:sp>
    </p:spTree>
    <p:extLst>
      <p:ext uri="{BB962C8B-B14F-4D97-AF65-F5344CB8AC3E}">
        <p14:creationId xmlns:p14="http://schemas.microsoft.com/office/powerpoint/2010/main" val="22903464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 Even if you don’t own a telescope you can still enjoy interacting with the 5</a:t>
            </a:r>
            <a:r>
              <a:rPr lang="en-US" baseline="30000" dirty="0"/>
              <a:t>th</a:t>
            </a:r>
            <a:r>
              <a:rPr lang="en-US" dirty="0"/>
              <a:t> planet from the Sun!</a:t>
            </a:r>
          </a:p>
        </p:txBody>
      </p:sp>
      <p:sp>
        <p:nvSpPr>
          <p:cNvPr id="4" name="Slide Number Placeholder 3"/>
          <p:cNvSpPr>
            <a:spLocks noGrp="1"/>
          </p:cNvSpPr>
          <p:nvPr>
            <p:ph type="sldNum" sz="quarter" idx="5"/>
          </p:nvPr>
        </p:nvSpPr>
        <p:spPr/>
        <p:txBody>
          <a:bodyPr/>
          <a:lstStyle/>
          <a:p>
            <a:fld id="{7A4C34C4-9C97-452F-99FA-0B43BDEF9AC8}" type="slidenum">
              <a:rPr lang="en-US" smtClean="0"/>
              <a:t>47</a:t>
            </a:fld>
            <a:endParaRPr lang="en-US"/>
          </a:p>
        </p:txBody>
      </p:sp>
    </p:spTree>
    <p:extLst>
      <p:ext uri="{BB962C8B-B14F-4D97-AF65-F5344CB8AC3E}">
        <p14:creationId xmlns:p14="http://schemas.microsoft.com/office/powerpoint/2010/main" val="1595811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You can sign up for Jovian Vortex Hunter online tool</a:t>
            </a:r>
          </a:p>
          <a:p>
            <a:pPr marL="171450" indent="-171450">
              <a:buFontTx/>
              <a:buChar char="-"/>
            </a:pPr>
            <a:r>
              <a:rPr lang="en-US" dirty="0"/>
              <a:t>* read slide</a:t>
            </a:r>
          </a:p>
        </p:txBody>
      </p:sp>
      <p:sp>
        <p:nvSpPr>
          <p:cNvPr id="4" name="Slide Number Placeholder 3"/>
          <p:cNvSpPr>
            <a:spLocks noGrp="1"/>
          </p:cNvSpPr>
          <p:nvPr>
            <p:ph type="sldNum" sz="quarter" idx="5"/>
          </p:nvPr>
        </p:nvSpPr>
        <p:spPr/>
        <p:txBody>
          <a:bodyPr/>
          <a:lstStyle/>
          <a:p>
            <a:fld id="{7A4C34C4-9C97-452F-99FA-0B43BDEF9AC8}" type="slidenum">
              <a:rPr lang="en-US" smtClean="0"/>
              <a:t>48</a:t>
            </a:fld>
            <a:endParaRPr lang="en-US"/>
          </a:p>
        </p:txBody>
      </p:sp>
    </p:spTree>
    <p:extLst>
      <p:ext uri="{BB962C8B-B14F-4D97-AF65-F5344CB8AC3E}">
        <p14:creationId xmlns:p14="http://schemas.microsoft.com/office/powerpoint/2010/main" val="3265318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 Read screen (3 clicks)</a:t>
            </a:r>
          </a:p>
        </p:txBody>
      </p:sp>
      <p:sp>
        <p:nvSpPr>
          <p:cNvPr id="4" name="Slide Number Placeholder 3"/>
          <p:cNvSpPr>
            <a:spLocks noGrp="1"/>
          </p:cNvSpPr>
          <p:nvPr>
            <p:ph type="sldNum" sz="quarter" idx="5"/>
          </p:nvPr>
        </p:nvSpPr>
        <p:spPr/>
        <p:txBody>
          <a:bodyPr/>
          <a:lstStyle/>
          <a:p>
            <a:fld id="{7A4C34C4-9C97-452F-99FA-0B43BDEF9AC8}" type="slidenum">
              <a:rPr lang="en-US" smtClean="0"/>
              <a:t>49</a:t>
            </a:fld>
            <a:endParaRPr lang="en-US"/>
          </a:p>
        </p:txBody>
      </p:sp>
    </p:spTree>
    <p:extLst>
      <p:ext uri="{BB962C8B-B14F-4D97-AF65-F5344CB8AC3E}">
        <p14:creationId xmlns:p14="http://schemas.microsoft.com/office/powerpoint/2010/main" val="2878899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2771775"/>
            <a:ext cx="5486400" cy="3600450"/>
          </a:xfrm>
        </p:spPr>
        <p:txBody>
          <a:bodyPr/>
          <a:lstStyle/>
          <a:p>
            <a:r>
              <a:rPr lang="en-US" dirty="0"/>
              <a:t>(read slide text - 3 clicks)</a:t>
            </a:r>
          </a:p>
        </p:txBody>
      </p:sp>
      <p:sp>
        <p:nvSpPr>
          <p:cNvPr id="4" name="Slide Number Placeholder 3"/>
          <p:cNvSpPr>
            <a:spLocks noGrp="1"/>
          </p:cNvSpPr>
          <p:nvPr>
            <p:ph type="sldNum" sz="quarter" idx="5"/>
          </p:nvPr>
        </p:nvSpPr>
        <p:spPr/>
        <p:txBody>
          <a:bodyPr/>
          <a:lstStyle/>
          <a:p>
            <a:fld id="{7A4C34C4-9C97-452F-99FA-0B43BDEF9AC8}" type="slidenum">
              <a:rPr lang="en-US" smtClean="0"/>
              <a:t>5</a:t>
            </a:fld>
            <a:endParaRPr lang="en-US"/>
          </a:p>
        </p:txBody>
      </p:sp>
    </p:spTree>
    <p:extLst>
      <p:ext uri="{BB962C8B-B14F-4D97-AF65-F5344CB8AC3E}">
        <p14:creationId xmlns:p14="http://schemas.microsoft.com/office/powerpoint/2010/main" val="408415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Here’s a screen video capture that shows what I am talking about. You can see that we have loaded and aligned our image of Jupiter. The </a:t>
            </a:r>
            <a:r>
              <a:rPr lang="en-US" dirty="0" err="1"/>
              <a:t>WinJUPOS</a:t>
            </a:r>
            <a:r>
              <a:rPr lang="en-US" dirty="0"/>
              <a:t> screen will provide a readout of the longitude and latitude of the cursor’s position as we move it across the image. If I want to get the location of this outburst in the NEB I can bring the cursor over it and copy down the latitude and longitude.</a:t>
            </a:r>
          </a:p>
          <a:p>
            <a:pPr marL="171450" indent="-171450">
              <a:buFontTx/>
              <a:buChar char="-"/>
            </a:pPr>
            <a:r>
              <a:rPr lang="en-US" dirty="0"/>
              <a:t>* play video</a:t>
            </a:r>
          </a:p>
        </p:txBody>
      </p:sp>
      <p:sp>
        <p:nvSpPr>
          <p:cNvPr id="4" name="Slide Number Placeholder 3"/>
          <p:cNvSpPr>
            <a:spLocks noGrp="1"/>
          </p:cNvSpPr>
          <p:nvPr>
            <p:ph type="sldNum" sz="quarter" idx="5"/>
          </p:nvPr>
        </p:nvSpPr>
        <p:spPr/>
        <p:txBody>
          <a:bodyPr/>
          <a:lstStyle/>
          <a:p>
            <a:fld id="{7A4C34C4-9C97-452F-99FA-0B43BDEF9AC8}" type="slidenum">
              <a:rPr lang="en-US" smtClean="0"/>
              <a:t>50</a:t>
            </a:fld>
            <a:endParaRPr lang="en-US"/>
          </a:p>
        </p:txBody>
      </p:sp>
    </p:spTree>
    <p:extLst>
      <p:ext uri="{BB962C8B-B14F-4D97-AF65-F5344CB8AC3E}">
        <p14:creationId xmlns:p14="http://schemas.microsoft.com/office/powerpoint/2010/main" val="9637100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 Finally, you can join the ALPO Jupiter Groups.IO that is similar to our own HAL Google Group. In this group interested amateurs post there observations and chat about what’s going on with Jupiter. You can be a lurker or a commentator, whichever suits your disposition.</a:t>
            </a:r>
          </a:p>
        </p:txBody>
      </p:sp>
      <p:sp>
        <p:nvSpPr>
          <p:cNvPr id="4" name="Slide Number Placeholder 3"/>
          <p:cNvSpPr>
            <a:spLocks noGrp="1"/>
          </p:cNvSpPr>
          <p:nvPr>
            <p:ph type="sldNum" sz="quarter" idx="5"/>
          </p:nvPr>
        </p:nvSpPr>
        <p:spPr/>
        <p:txBody>
          <a:bodyPr/>
          <a:lstStyle/>
          <a:p>
            <a:fld id="{7A4C34C4-9C97-452F-99FA-0B43BDEF9AC8}" type="slidenum">
              <a:rPr lang="en-US" smtClean="0"/>
              <a:t>51</a:t>
            </a:fld>
            <a:endParaRPr lang="en-US"/>
          </a:p>
        </p:txBody>
      </p:sp>
    </p:spTree>
    <p:extLst>
      <p:ext uri="{BB962C8B-B14F-4D97-AF65-F5344CB8AC3E}">
        <p14:creationId xmlns:p14="http://schemas.microsoft.com/office/powerpoint/2010/main" val="2169153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Let’s quickly note some resources. This slide deck will be on the HAL website later and you can always reach out to me as well.</a:t>
            </a:r>
          </a:p>
          <a:p>
            <a:pPr marL="171450" indent="-171450">
              <a:buFontTx/>
              <a:buChar char="-"/>
            </a:pPr>
            <a:r>
              <a:rPr lang="en-US" dirty="0"/>
              <a:t>* First up is the Association of Lunar and Planetary Observers which is celebrating its 75</a:t>
            </a:r>
            <a:r>
              <a:rPr lang="en-US" baseline="30000" dirty="0"/>
              <a:t>th</a:t>
            </a:r>
            <a:r>
              <a:rPr lang="en-US" dirty="0"/>
              <a:t> anniversary this year. </a:t>
            </a:r>
          </a:p>
          <a:p>
            <a:pPr marL="171450" indent="-171450">
              <a:buFontTx/>
              <a:buChar char="-"/>
            </a:pPr>
            <a:r>
              <a:rPr lang="en-US" dirty="0"/>
              <a:t>* You can join for only $18 a year and participate in any of the sections. Your dues also includes a digital subscription to the quarterly journal that ALPO publishes</a:t>
            </a:r>
          </a:p>
          <a:p>
            <a:pPr marL="171450" indent="-171450">
              <a:buFontTx/>
              <a:buChar char="-"/>
            </a:pPr>
            <a:r>
              <a:rPr lang="en-US" dirty="0"/>
              <a:t>* You can also enjoy the gallery images of Jupiter that you’ll find at the ALPO website, which is currently open to members and non-members alike. It can be a great source of images if you want to engage in tracking the movement of features with </a:t>
            </a:r>
            <a:r>
              <a:rPr lang="en-US" dirty="0" err="1"/>
              <a:t>WinJUPOS</a:t>
            </a:r>
            <a:r>
              <a:rPr lang="en-US" dirty="0"/>
              <a:t>.</a:t>
            </a:r>
          </a:p>
          <a:p>
            <a:pPr marL="171450" indent="-171450">
              <a:buFontTx/>
              <a:buChar char="-"/>
            </a:pPr>
            <a:r>
              <a:rPr lang="en-US" dirty="0"/>
              <a:t>* Finally the ALPO hosts an annual conference that you can attend via Zoom or FB. Members attending are also eligible for some very nice door prizes.</a:t>
            </a:r>
          </a:p>
        </p:txBody>
      </p:sp>
      <p:sp>
        <p:nvSpPr>
          <p:cNvPr id="4" name="Slide Number Placeholder 3"/>
          <p:cNvSpPr>
            <a:spLocks noGrp="1"/>
          </p:cNvSpPr>
          <p:nvPr>
            <p:ph type="sldNum" sz="quarter" idx="5"/>
          </p:nvPr>
        </p:nvSpPr>
        <p:spPr/>
        <p:txBody>
          <a:bodyPr/>
          <a:lstStyle/>
          <a:p>
            <a:fld id="{7A4C34C4-9C97-452F-99FA-0B43BDEF9AC8}" type="slidenum">
              <a:rPr lang="en-US" smtClean="0"/>
              <a:t>52</a:t>
            </a:fld>
            <a:endParaRPr lang="en-US"/>
          </a:p>
        </p:txBody>
      </p:sp>
    </p:spTree>
    <p:extLst>
      <p:ext uri="{BB962C8B-B14F-4D97-AF65-F5344CB8AC3E}">
        <p14:creationId xmlns:p14="http://schemas.microsoft.com/office/powerpoint/2010/main" val="40697910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Let’s quickly note some resources. This slide deck will be on the HAL website later and you can always reach out to me as well.</a:t>
            </a:r>
          </a:p>
          <a:p>
            <a:pPr marL="171450" indent="-171450">
              <a:buFontTx/>
              <a:buChar char="-"/>
            </a:pPr>
            <a:r>
              <a:rPr lang="en-US" dirty="0"/>
              <a:t>* First up is the Association of Lunar and Planetary Observers which is celebrating its 75</a:t>
            </a:r>
            <a:r>
              <a:rPr lang="en-US" baseline="30000" dirty="0"/>
              <a:t>th</a:t>
            </a:r>
            <a:r>
              <a:rPr lang="en-US" dirty="0"/>
              <a:t> anniversary this year. </a:t>
            </a:r>
          </a:p>
          <a:p>
            <a:pPr marL="171450" indent="-171450">
              <a:buFontTx/>
              <a:buChar char="-"/>
            </a:pPr>
            <a:r>
              <a:rPr lang="en-US" dirty="0"/>
              <a:t>* You can join for only $18 a year and participate in any of the sections. Your dues also includes a digital subscription to the quarterly journal that ALPO publishes</a:t>
            </a:r>
          </a:p>
          <a:p>
            <a:pPr marL="171450" indent="-171450">
              <a:buFontTx/>
              <a:buChar char="-"/>
            </a:pPr>
            <a:r>
              <a:rPr lang="en-US" dirty="0"/>
              <a:t>* You can also enjoy the gallery images of Jupiter that you’ll find at the ALPO website, which is currently open to members and non-members alike. It can be a great source of images if you want to engage in tracking the movement of features with </a:t>
            </a:r>
            <a:r>
              <a:rPr lang="en-US" dirty="0" err="1"/>
              <a:t>WinJUPOS</a:t>
            </a:r>
            <a:r>
              <a:rPr lang="en-US" dirty="0"/>
              <a:t>.</a:t>
            </a:r>
          </a:p>
          <a:p>
            <a:pPr marL="171450" indent="-171450">
              <a:buFontTx/>
              <a:buChar char="-"/>
            </a:pPr>
            <a:r>
              <a:rPr lang="en-US" dirty="0"/>
              <a:t>* Finally the ALPO hosts an annual conference that you can attend via Zoom or FB. Members attending are also eligible for some very nice door prizes.</a:t>
            </a:r>
          </a:p>
        </p:txBody>
      </p:sp>
      <p:sp>
        <p:nvSpPr>
          <p:cNvPr id="4" name="Slide Number Placeholder 3"/>
          <p:cNvSpPr>
            <a:spLocks noGrp="1"/>
          </p:cNvSpPr>
          <p:nvPr>
            <p:ph type="sldNum" sz="quarter" idx="5"/>
          </p:nvPr>
        </p:nvSpPr>
        <p:spPr/>
        <p:txBody>
          <a:bodyPr/>
          <a:lstStyle/>
          <a:p>
            <a:fld id="{7A4C34C4-9C97-452F-99FA-0B43BDEF9AC8}" type="slidenum">
              <a:rPr lang="en-US" smtClean="0"/>
              <a:t>53</a:t>
            </a:fld>
            <a:endParaRPr lang="en-US"/>
          </a:p>
        </p:txBody>
      </p:sp>
    </p:spTree>
    <p:extLst>
      <p:ext uri="{BB962C8B-B14F-4D97-AF65-F5344CB8AC3E}">
        <p14:creationId xmlns:p14="http://schemas.microsoft.com/office/powerpoint/2010/main" val="26272671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Some online resource for observing Jupiter would include:</a:t>
            </a:r>
          </a:p>
          <a:p>
            <a:pPr marL="171450" indent="-171450">
              <a:buFontTx/>
              <a:buChar char="-"/>
            </a:pPr>
            <a:r>
              <a:rPr lang="en-US" dirty="0"/>
              <a:t>* The Sky &amp; Telescope page for finding out the upcoming transit times of the GRS</a:t>
            </a:r>
          </a:p>
          <a:p>
            <a:pPr marL="171450" indent="-171450">
              <a:buFontTx/>
              <a:buChar char="-"/>
            </a:pPr>
            <a:r>
              <a:rPr lang="en-US" dirty="0"/>
              <a:t>* Also from S&amp;T is a page that predicts events of the Galilean moons</a:t>
            </a:r>
          </a:p>
          <a:p>
            <a:pPr marL="171450" indent="-171450">
              <a:buFontTx/>
              <a:buChar char="-"/>
            </a:pPr>
            <a:r>
              <a:rPr lang="en-US" dirty="0"/>
              <a:t>* And while </a:t>
            </a:r>
            <a:r>
              <a:rPr lang="en-US" dirty="0" err="1"/>
              <a:t>WinJUPOS</a:t>
            </a:r>
            <a:r>
              <a:rPr lang="en-US" dirty="0"/>
              <a:t> gives you the longitude of the CM for any given observation date, you can find this information also online if you don’t want to download and run </a:t>
            </a:r>
            <a:r>
              <a:rPr lang="en-US" dirty="0" err="1"/>
              <a:t>WinJUPOS</a:t>
            </a:r>
            <a:endParaRPr lang="en-US" dirty="0"/>
          </a:p>
          <a:p>
            <a:endParaRPr lang="en-US" dirty="0"/>
          </a:p>
        </p:txBody>
      </p:sp>
      <p:sp>
        <p:nvSpPr>
          <p:cNvPr id="4" name="Slide Number Placeholder 3"/>
          <p:cNvSpPr>
            <a:spLocks noGrp="1"/>
          </p:cNvSpPr>
          <p:nvPr>
            <p:ph type="sldNum" sz="quarter" idx="5"/>
          </p:nvPr>
        </p:nvSpPr>
        <p:spPr/>
        <p:txBody>
          <a:bodyPr/>
          <a:lstStyle/>
          <a:p>
            <a:fld id="{7A4C34C4-9C97-452F-99FA-0B43BDEF9AC8}" type="slidenum">
              <a:rPr lang="en-US" smtClean="0"/>
              <a:t>54</a:t>
            </a:fld>
            <a:endParaRPr lang="en-US"/>
          </a:p>
        </p:txBody>
      </p:sp>
    </p:spTree>
    <p:extLst>
      <p:ext uri="{BB962C8B-B14F-4D97-AF65-F5344CB8AC3E}">
        <p14:creationId xmlns:p14="http://schemas.microsoft.com/office/powerpoint/2010/main" val="25769376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811306" y="3288926"/>
            <a:ext cx="5486400" cy="3600450"/>
          </a:xfrm>
        </p:spPr>
        <p:txBody>
          <a:bodyPr/>
          <a:lstStyle/>
          <a:p>
            <a:r>
              <a:rPr lang="en-US" dirty="0"/>
              <a:t>This slide provides links to the open source software that I have referenced in the talk. These are all compatible with Windows OS, there may or may not be versions for other OS.</a:t>
            </a:r>
          </a:p>
        </p:txBody>
      </p:sp>
      <p:sp>
        <p:nvSpPr>
          <p:cNvPr id="4" name="Slide Number Placeholder 3"/>
          <p:cNvSpPr>
            <a:spLocks noGrp="1"/>
          </p:cNvSpPr>
          <p:nvPr>
            <p:ph type="sldNum" sz="quarter" idx="5"/>
          </p:nvPr>
        </p:nvSpPr>
        <p:spPr/>
        <p:txBody>
          <a:bodyPr/>
          <a:lstStyle/>
          <a:p>
            <a:fld id="{7A4C34C4-9C97-452F-99FA-0B43BDEF9AC8}" type="slidenum">
              <a:rPr lang="en-US" smtClean="0"/>
              <a:t>55</a:t>
            </a:fld>
            <a:endParaRPr lang="en-US"/>
          </a:p>
        </p:txBody>
      </p:sp>
    </p:spTree>
    <p:extLst>
      <p:ext uri="{BB962C8B-B14F-4D97-AF65-F5344CB8AC3E}">
        <p14:creationId xmlns:p14="http://schemas.microsoft.com/office/powerpoint/2010/main" val="5733449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 If you already have some experience observing Jupiter you might be interested in getting your Jupiter Observing certificate from our friends at the Astronomical League </a:t>
            </a:r>
          </a:p>
          <a:p>
            <a:pPr marL="171450" indent="-171450">
              <a:buFontTx/>
              <a:buChar char="-"/>
            </a:pPr>
            <a:r>
              <a:rPr lang="en-US" dirty="0"/>
              <a:t>* If you are imaging Jupiter you may want to consider uploading your results to the JUNO team to help them in planning their observations during the peri-</a:t>
            </a:r>
            <a:r>
              <a:rPr lang="en-US" dirty="0" err="1"/>
              <a:t>jove</a:t>
            </a:r>
            <a:r>
              <a:rPr lang="en-US" dirty="0"/>
              <a:t> encounters</a:t>
            </a:r>
          </a:p>
          <a:p>
            <a:pPr marL="171450" indent="-171450">
              <a:buFontTx/>
              <a:buChar char="-"/>
            </a:pPr>
            <a:r>
              <a:rPr lang="en-US" dirty="0"/>
              <a:t>* Here again is that URL for the Vortex Hunter program for categorizing </a:t>
            </a:r>
            <a:r>
              <a:rPr lang="en-US" dirty="0" err="1"/>
              <a:t>Joavian</a:t>
            </a:r>
            <a:r>
              <a:rPr lang="en-US" dirty="0"/>
              <a:t> features captured by Juno</a:t>
            </a:r>
          </a:p>
          <a:p>
            <a:pPr marL="171450" indent="-171450">
              <a:buFontTx/>
              <a:buChar char="-"/>
            </a:pPr>
            <a:r>
              <a:rPr lang="en-US" dirty="0"/>
              <a:t>* And here’s the URL for the ALPO </a:t>
            </a:r>
            <a:r>
              <a:rPr lang="en-US" dirty="0" err="1"/>
              <a:t>Juptier</a:t>
            </a:r>
            <a:r>
              <a:rPr lang="en-US" dirty="0"/>
              <a:t> Groups.IO</a:t>
            </a:r>
          </a:p>
          <a:p>
            <a:endParaRPr lang="en-US" dirty="0"/>
          </a:p>
        </p:txBody>
      </p:sp>
      <p:sp>
        <p:nvSpPr>
          <p:cNvPr id="4" name="Slide Number Placeholder 3"/>
          <p:cNvSpPr>
            <a:spLocks noGrp="1"/>
          </p:cNvSpPr>
          <p:nvPr>
            <p:ph type="sldNum" sz="quarter" idx="5"/>
          </p:nvPr>
        </p:nvSpPr>
        <p:spPr/>
        <p:txBody>
          <a:bodyPr/>
          <a:lstStyle/>
          <a:p>
            <a:fld id="{7A4C34C4-9C97-452F-99FA-0B43BDEF9AC8}" type="slidenum">
              <a:rPr lang="en-US" smtClean="0"/>
              <a:t>56</a:t>
            </a:fld>
            <a:endParaRPr lang="en-US"/>
          </a:p>
        </p:txBody>
      </p:sp>
    </p:spTree>
    <p:extLst>
      <p:ext uri="{BB962C8B-B14F-4D97-AF65-F5344CB8AC3E}">
        <p14:creationId xmlns:p14="http://schemas.microsoft.com/office/powerpoint/2010/main" val="23071362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7A4C34C4-9C97-452F-99FA-0B43BDEF9AC8}" type="slidenum">
              <a:rPr lang="en-US" smtClean="0"/>
              <a:t>57</a:t>
            </a:fld>
            <a:endParaRPr lang="en-US"/>
          </a:p>
        </p:txBody>
      </p:sp>
    </p:spTree>
    <p:extLst>
      <p:ext uri="{BB962C8B-B14F-4D97-AF65-F5344CB8AC3E}">
        <p14:creationId xmlns:p14="http://schemas.microsoft.com/office/powerpoint/2010/main" val="324617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Jupiter’s 4 largest moons, collectively termed the Galilean satellites, are easy to see and interact with the planet as you can see in the video here. They can pass in front of Jupiter (a “transit”) and cast their shadow onto the cloud tops below. We can also see them enter into or emerge from Jupiter’s shadow in an eclipse event. At certain points in Jupiter’s orbit we can even see them occult and eclipse one another.</a:t>
            </a:r>
          </a:p>
          <a:p>
            <a:pPr marL="171450" indent="-171450">
              <a:buFont typeface="Arial" panose="020B0604020202020204" pitchFamily="34" charset="0"/>
              <a:buChar char="•"/>
            </a:pPr>
            <a:r>
              <a:rPr lang="en-US" dirty="0"/>
              <a:t>* In addition to the moon dance, Jupiter’s cloud bands are always on the move, often changing appearance from year to year.</a:t>
            </a:r>
          </a:p>
          <a:p>
            <a:pPr marL="171450" indent="-171450">
              <a:buFont typeface="Arial" panose="020B0604020202020204" pitchFamily="34" charset="0"/>
              <a:buChar char="•"/>
            </a:pPr>
            <a:r>
              <a:rPr lang="en-US" dirty="0"/>
              <a:t>* And large, enduring storms in its atmosphere can be seen in many amateur telescopes</a:t>
            </a:r>
          </a:p>
        </p:txBody>
      </p:sp>
      <p:sp>
        <p:nvSpPr>
          <p:cNvPr id="4" name="Slide Number Placeholder 3"/>
          <p:cNvSpPr>
            <a:spLocks noGrp="1"/>
          </p:cNvSpPr>
          <p:nvPr>
            <p:ph type="sldNum" sz="quarter" idx="5"/>
          </p:nvPr>
        </p:nvSpPr>
        <p:spPr/>
        <p:txBody>
          <a:bodyPr/>
          <a:lstStyle/>
          <a:p>
            <a:fld id="{7A4C34C4-9C97-452F-99FA-0B43BDEF9AC8}" type="slidenum">
              <a:rPr lang="en-US" smtClean="0"/>
              <a:t>6</a:t>
            </a:fld>
            <a:endParaRPr lang="en-US"/>
          </a:p>
        </p:txBody>
      </p:sp>
    </p:spTree>
    <p:extLst>
      <p:ext uri="{BB962C8B-B14F-4D97-AF65-F5344CB8AC3E}">
        <p14:creationId xmlns:p14="http://schemas.microsoft.com/office/powerpoint/2010/main" val="2418703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In order to get everyone on the same page I’m going to take a couple minutes to talk about how we organize the features we see on Jupiter. As an aside, if you want a deeper dive into Jupiter or really any of the planets I highly recommend Planetary Astronomy by Pellier – it has a wealth of information.</a:t>
            </a:r>
          </a:p>
        </p:txBody>
      </p:sp>
      <p:sp>
        <p:nvSpPr>
          <p:cNvPr id="4" name="Slide Number Placeholder 3"/>
          <p:cNvSpPr>
            <a:spLocks noGrp="1"/>
          </p:cNvSpPr>
          <p:nvPr>
            <p:ph type="sldNum" sz="quarter" idx="5"/>
          </p:nvPr>
        </p:nvSpPr>
        <p:spPr/>
        <p:txBody>
          <a:bodyPr/>
          <a:lstStyle/>
          <a:p>
            <a:fld id="{7A4C34C4-9C97-452F-99FA-0B43BDEF9AC8}" type="slidenum">
              <a:rPr lang="en-US" smtClean="0"/>
              <a:t>7</a:t>
            </a:fld>
            <a:endParaRPr lang="en-US"/>
          </a:p>
        </p:txBody>
      </p:sp>
    </p:spTree>
    <p:extLst>
      <p:ext uri="{BB962C8B-B14F-4D97-AF65-F5344CB8AC3E}">
        <p14:creationId xmlns:p14="http://schemas.microsoft.com/office/powerpoint/2010/main" val="1665827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171450" indent="-171450">
              <a:buFontTx/>
              <a:buChar char="-"/>
            </a:pPr>
            <a:r>
              <a:rPr lang="en-US" dirty="0"/>
              <a:t>Given Jupiter is basically a fluid body with the fastest rotation rate of any planet in the Solar system, the planet has multiple strong jet streams that shape its countenance</a:t>
            </a:r>
          </a:p>
          <a:p>
            <a:pPr marL="171450" indent="-171450">
              <a:buFontTx/>
              <a:buChar char="-"/>
            </a:pPr>
            <a:r>
              <a:rPr lang="en-US" dirty="0"/>
              <a:t>* There are 16 prograde jets – that is, rotate with the planet</a:t>
            </a:r>
          </a:p>
          <a:p>
            <a:pPr marL="171450" indent="-171450">
              <a:buFontTx/>
              <a:buChar char="-"/>
            </a:pPr>
            <a:r>
              <a:rPr lang="en-US" dirty="0"/>
              <a:t>* And 5 retrograde jets that run counter to the rotation</a:t>
            </a:r>
          </a:p>
          <a:p>
            <a:pPr marL="171450" indent="-171450">
              <a:buFontTx/>
              <a:buChar char="-"/>
            </a:pPr>
            <a:r>
              <a:rPr lang="en-US" dirty="0"/>
              <a:t>* This combination sets up a series of domains – the combination of a zone (white) and a belt (brownish) – that forms a slow moving current that carries along storms like the GRS</a:t>
            </a:r>
          </a:p>
          <a:p>
            <a:pPr marL="171450" indent="-171450">
              <a:buFontTx/>
              <a:buChar char="-"/>
            </a:pPr>
            <a:r>
              <a:rPr lang="en-US" dirty="0"/>
              <a:t>* Looking at the whole planet then we have 10 identifiable currents shown here in this diagram from </a:t>
            </a:r>
            <a:r>
              <a:rPr lang="en-US" dirty="0" err="1"/>
              <a:t>Pellier’s</a:t>
            </a:r>
            <a:r>
              <a:rPr lang="en-US" dirty="0"/>
              <a:t> book</a:t>
            </a:r>
          </a:p>
          <a:p>
            <a:pPr marL="171450" indent="-171450">
              <a:buFontTx/>
              <a:buChar char="-"/>
            </a:pPr>
            <a:r>
              <a:rPr lang="en-US" dirty="0"/>
              <a:t>* Since the currents closest to the equator are the swiftest, you can see features catch up and pass one another over time.</a:t>
            </a:r>
          </a:p>
        </p:txBody>
      </p:sp>
      <p:sp>
        <p:nvSpPr>
          <p:cNvPr id="4" name="Slide Number Placeholder 3"/>
          <p:cNvSpPr>
            <a:spLocks noGrp="1"/>
          </p:cNvSpPr>
          <p:nvPr>
            <p:ph type="sldNum" sz="quarter" idx="5"/>
          </p:nvPr>
        </p:nvSpPr>
        <p:spPr/>
        <p:txBody>
          <a:bodyPr/>
          <a:lstStyle/>
          <a:p>
            <a:fld id="{7A4C34C4-9C97-452F-99FA-0B43BDEF9AC8}" type="slidenum">
              <a:rPr lang="en-US" smtClean="0"/>
              <a:t>8</a:t>
            </a:fld>
            <a:endParaRPr lang="en-US"/>
          </a:p>
        </p:txBody>
      </p:sp>
    </p:spTree>
    <p:extLst>
      <p:ext uri="{BB962C8B-B14F-4D97-AF65-F5344CB8AC3E}">
        <p14:creationId xmlns:p14="http://schemas.microsoft.com/office/powerpoint/2010/main" val="731306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 Here we see a nice example of the rotation differences based on latitude in just 4 days. The white oval closest to the GRS (“STZ-AWO”) is trailing the spot below it (“A1”) on the left, but has pulled even to it on the picture on the right</a:t>
            </a:r>
          </a:p>
        </p:txBody>
      </p:sp>
      <p:sp>
        <p:nvSpPr>
          <p:cNvPr id="4" name="Slide Number Placeholder 3"/>
          <p:cNvSpPr>
            <a:spLocks noGrp="1"/>
          </p:cNvSpPr>
          <p:nvPr>
            <p:ph type="sldNum" sz="quarter" idx="5"/>
          </p:nvPr>
        </p:nvSpPr>
        <p:spPr/>
        <p:txBody>
          <a:bodyPr/>
          <a:lstStyle/>
          <a:p>
            <a:fld id="{7A4C34C4-9C97-452F-99FA-0B43BDEF9AC8}" type="slidenum">
              <a:rPr lang="en-US" smtClean="0"/>
              <a:t>9</a:t>
            </a:fld>
            <a:endParaRPr lang="en-US"/>
          </a:p>
        </p:txBody>
      </p:sp>
    </p:spTree>
    <p:extLst>
      <p:ext uri="{BB962C8B-B14F-4D97-AF65-F5344CB8AC3E}">
        <p14:creationId xmlns:p14="http://schemas.microsoft.com/office/powerpoint/2010/main" val="1650935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65587D7-B464-4EC8-BC47-B2032C5E2CA2}" type="datetimeFigureOut">
              <a:rPr lang="en-US" smtClean="0"/>
              <a:t>8/19/2022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39D9BB-E939-4557-B7B9-758461D84A5B}" type="slidenum">
              <a:rPr lang="en-US" smtClean="0"/>
              <a:t>‹#›</a:t>
            </a:fld>
            <a:endParaRPr lang="en-US"/>
          </a:p>
        </p:txBody>
      </p:sp>
    </p:spTree>
    <p:extLst>
      <p:ext uri="{BB962C8B-B14F-4D97-AF65-F5344CB8AC3E}">
        <p14:creationId xmlns:p14="http://schemas.microsoft.com/office/powerpoint/2010/main" val="1658252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5587D7-B464-4EC8-BC47-B2032C5E2CA2}"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9D9BB-E939-4557-B7B9-758461D84A5B}" type="slidenum">
              <a:rPr lang="en-US" smtClean="0"/>
              <a:t>‹#›</a:t>
            </a:fld>
            <a:endParaRPr lang="en-US"/>
          </a:p>
        </p:txBody>
      </p:sp>
    </p:spTree>
    <p:extLst>
      <p:ext uri="{BB962C8B-B14F-4D97-AF65-F5344CB8AC3E}">
        <p14:creationId xmlns:p14="http://schemas.microsoft.com/office/powerpoint/2010/main" val="410884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5587D7-B464-4EC8-BC47-B2032C5E2CA2}"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9D9BB-E939-4557-B7B9-758461D84A5B}" type="slidenum">
              <a:rPr lang="en-US" smtClean="0"/>
              <a:t>‹#›</a:t>
            </a:fld>
            <a:endParaRPr lang="en-US"/>
          </a:p>
        </p:txBody>
      </p:sp>
    </p:spTree>
    <p:extLst>
      <p:ext uri="{BB962C8B-B14F-4D97-AF65-F5344CB8AC3E}">
        <p14:creationId xmlns:p14="http://schemas.microsoft.com/office/powerpoint/2010/main" val="2445070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5587D7-B464-4EC8-BC47-B2032C5E2CA2}"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9D9BB-E939-4557-B7B9-758461D84A5B}"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45135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5587D7-B464-4EC8-BC47-B2032C5E2CA2}"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9D9BB-E939-4557-B7B9-758461D84A5B}" type="slidenum">
              <a:rPr lang="en-US" smtClean="0"/>
              <a:t>‹#›</a:t>
            </a:fld>
            <a:endParaRPr lang="en-US"/>
          </a:p>
        </p:txBody>
      </p:sp>
    </p:spTree>
    <p:extLst>
      <p:ext uri="{BB962C8B-B14F-4D97-AF65-F5344CB8AC3E}">
        <p14:creationId xmlns:p14="http://schemas.microsoft.com/office/powerpoint/2010/main" val="2436536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65587D7-B464-4EC8-BC47-B2032C5E2CA2}" type="datetimeFigureOut">
              <a:rPr lang="en-US" smtClean="0"/>
              <a:t>8/19/2022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39D9BB-E939-4557-B7B9-758461D84A5B}" type="slidenum">
              <a:rPr lang="en-US" smtClean="0"/>
              <a:t>‹#›</a:t>
            </a:fld>
            <a:endParaRPr lang="en-US"/>
          </a:p>
        </p:txBody>
      </p:sp>
    </p:spTree>
    <p:extLst>
      <p:ext uri="{BB962C8B-B14F-4D97-AF65-F5344CB8AC3E}">
        <p14:creationId xmlns:p14="http://schemas.microsoft.com/office/powerpoint/2010/main" val="1656978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65587D7-B464-4EC8-BC47-B2032C5E2CA2}" type="datetimeFigureOut">
              <a:rPr lang="en-US" smtClean="0"/>
              <a:t>8/19/2022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39D9BB-E939-4557-B7B9-758461D84A5B}" type="slidenum">
              <a:rPr lang="en-US" smtClean="0"/>
              <a:t>‹#›</a:t>
            </a:fld>
            <a:endParaRPr lang="en-US"/>
          </a:p>
        </p:txBody>
      </p:sp>
    </p:spTree>
    <p:extLst>
      <p:ext uri="{BB962C8B-B14F-4D97-AF65-F5344CB8AC3E}">
        <p14:creationId xmlns:p14="http://schemas.microsoft.com/office/powerpoint/2010/main" val="487783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5587D7-B464-4EC8-BC47-B2032C5E2CA2}"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9D9BB-E939-4557-B7B9-758461D84A5B}" type="slidenum">
              <a:rPr lang="en-US" smtClean="0"/>
              <a:t>‹#›</a:t>
            </a:fld>
            <a:endParaRPr lang="en-US"/>
          </a:p>
        </p:txBody>
      </p:sp>
    </p:spTree>
    <p:extLst>
      <p:ext uri="{BB962C8B-B14F-4D97-AF65-F5344CB8AC3E}">
        <p14:creationId xmlns:p14="http://schemas.microsoft.com/office/powerpoint/2010/main" val="3147582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5587D7-B464-4EC8-BC47-B2032C5E2CA2}"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9D9BB-E939-4557-B7B9-758461D84A5B}" type="slidenum">
              <a:rPr lang="en-US" smtClean="0"/>
              <a:t>‹#›</a:t>
            </a:fld>
            <a:endParaRPr lang="en-US"/>
          </a:p>
        </p:txBody>
      </p:sp>
    </p:spTree>
    <p:extLst>
      <p:ext uri="{BB962C8B-B14F-4D97-AF65-F5344CB8AC3E}">
        <p14:creationId xmlns:p14="http://schemas.microsoft.com/office/powerpoint/2010/main" val="2679453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5587D7-B464-4EC8-BC47-B2032C5E2CA2}"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9D9BB-E939-4557-B7B9-758461D84A5B}" type="slidenum">
              <a:rPr lang="en-US" smtClean="0"/>
              <a:t>‹#›</a:t>
            </a:fld>
            <a:endParaRPr lang="en-US"/>
          </a:p>
        </p:txBody>
      </p:sp>
    </p:spTree>
    <p:extLst>
      <p:ext uri="{BB962C8B-B14F-4D97-AF65-F5344CB8AC3E}">
        <p14:creationId xmlns:p14="http://schemas.microsoft.com/office/powerpoint/2010/main" val="96704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5587D7-B464-4EC8-BC47-B2032C5E2CA2}"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9D9BB-E939-4557-B7B9-758461D84A5B}" type="slidenum">
              <a:rPr lang="en-US" smtClean="0"/>
              <a:t>‹#›</a:t>
            </a:fld>
            <a:endParaRPr lang="en-US"/>
          </a:p>
        </p:txBody>
      </p:sp>
    </p:spTree>
    <p:extLst>
      <p:ext uri="{BB962C8B-B14F-4D97-AF65-F5344CB8AC3E}">
        <p14:creationId xmlns:p14="http://schemas.microsoft.com/office/powerpoint/2010/main" val="406554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5587D7-B464-4EC8-BC47-B2032C5E2CA2}"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9D9BB-E939-4557-B7B9-758461D84A5B}" type="slidenum">
              <a:rPr lang="en-US" smtClean="0"/>
              <a:t>‹#›</a:t>
            </a:fld>
            <a:endParaRPr lang="en-US"/>
          </a:p>
        </p:txBody>
      </p:sp>
    </p:spTree>
    <p:extLst>
      <p:ext uri="{BB962C8B-B14F-4D97-AF65-F5344CB8AC3E}">
        <p14:creationId xmlns:p14="http://schemas.microsoft.com/office/powerpoint/2010/main" val="397016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5587D7-B464-4EC8-BC47-B2032C5E2CA2}" type="datetimeFigureOut">
              <a:rPr lang="en-US" smtClean="0"/>
              <a:t>8/19/2022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39D9BB-E939-4557-B7B9-758461D84A5B}" type="slidenum">
              <a:rPr lang="en-US" smtClean="0"/>
              <a:t>‹#›</a:t>
            </a:fld>
            <a:endParaRPr lang="en-US"/>
          </a:p>
        </p:txBody>
      </p:sp>
    </p:spTree>
    <p:extLst>
      <p:ext uri="{BB962C8B-B14F-4D97-AF65-F5344CB8AC3E}">
        <p14:creationId xmlns:p14="http://schemas.microsoft.com/office/powerpoint/2010/main" val="331539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5587D7-B464-4EC8-BC47-B2032C5E2CA2}" type="datetimeFigureOut">
              <a:rPr lang="en-US" smtClean="0"/>
              <a:t>8/19/2022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39D9BB-E939-4557-B7B9-758461D84A5B}" type="slidenum">
              <a:rPr lang="en-US" smtClean="0"/>
              <a:t>‹#›</a:t>
            </a:fld>
            <a:endParaRPr lang="en-US"/>
          </a:p>
        </p:txBody>
      </p:sp>
    </p:spTree>
    <p:extLst>
      <p:ext uri="{BB962C8B-B14F-4D97-AF65-F5344CB8AC3E}">
        <p14:creationId xmlns:p14="http://schemas.microsoft.com/office/powerpoint/2010/main" val="120758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587D7-B464-4EC8-BC47-B2032C5E2CA2}" type="datetimeFigureOut">
              <a:rPr lang="en-US" smtClean="0"/>
              <a:t>8/19/2022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39D9BB-E939-4557-B7B9-758461D84A5B}" type="slidenum">
              <a:rPr lang="en-US" smtClean="0"/>
              <a:t>‹#›</a:t>
            </a:fld>
            <a:endParaRPr lang="en-US"/>
          </a:p>
        </p:txBody>
      </p:sp>
    </p:spTree>
    <p:extLst>
      <p:ext uri="{BB962C8B-B14F-4D97-AF65-F5344CB8AC3E}">
        <p14:creationId xmlns:p14="http://schemas.microsoft.com/office/powerpoint/2010/main" val="4234482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5587D7-B464-4EC8-BC47-B2032C5E2CA2}"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9D9BB-E939-4557-B7B9-758461D84A5B}" type="slidenum">
              <a:rPr lang="en-US" smtClean="0"/>
              <a:t>‹#›</a:t>
            </a:fld>
            <a:endParaRPr lang="en-US"/>
          </a:p>
        </p:txBody>
      </p:sp>
    </p:spTree>
    <p:extLst>
      <p:ext uri="{BB962C8B-B14F-4D97-AF65-F5344CB8AC3E}">
        <p14:creationId xmlns:p14="http://schemas.microsoft.com/office/powerpoint/2010/main" val="224237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5587D7-B464-4EC8-BC47-B2032C5E2CA2}"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9D9BB-E939-4557-B7B9-758461D84A5B}" type="slidenum">
              <a:rPr lang="en-US" smtClean="0"/>
              <a:t>‹#›</a:t>
            </a:fld>
            <a:endParaRPr lang="en-US"/>
          </a:p>
        </p:txBody>
      </p:sp>
    </p:spTree>
    <p:extLst>
      <p:ext uri="{BB962C8B-B14F-4D97-AF65-F5344CB8AC3E}">
        <p14:creationId xmlns:p14="http://schemas.microsoft.com/office/powerpoint/2010/main" val="3764831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E65587D7-B464-4EC8-BC47-B2032C5E2CA2}" type="datetimeFigureOut">
              <a:rPr lang="en-US" smtClean="0"/>
              <a:t>8/19/2022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D39D9BB-E939-4557-B7B9-758461D84A5B}" type="slidenum">
              <a:rPr lang="en-US" smtClean="0"/>
              <a:t>‹#›</a:t>
            </a:fld>
            <a:endParaRPr lang="en-US"/>
          </a:p>
        </p:txBody>
      </p:sp>
    </p:spTree>
    <p:extLst>
      <p:ext uri="{BB962C8B-B14F-4D97-AF65-F5344CB8AC3E}">
        <p14:creationId xmlns:p14="http://schemas.microsoft.com/office/powerpoint/2010/main" val="14567329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source.com/article/18/3/avoid-humiliating-newcomers" TargetMode="Externa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skyandtelescope.org/astronomy-news/observing-news/jupiter-at-opposition-302042015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hyperlink" Target="https://geosciencebigpicture.com/2018/06/09/ceres-and-modtran-vii-cloud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hyperlink" Target="https://freesvg.org/amateur-astronomer-silhouette-vector-imag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pixabay.com/en/check-correct-green-mark-tick-157822/"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pixabay.com/en/check-correct-green-mark-tick-157822/" TargetMode="External"/><Relationship Id="rId5" Type="http://schemas.openxmlformats.org/officeDocument/2006/relationships/image" Target="../media/image30.png"/><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hyperlink" Target="https://news.softpedia.com/news/Jupiter-Loses-Its-Southern-Equatorial-Belt-141942.shtml"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4.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pixabay.com/en/check-correct-green-mark-tick-157822/" TargetMode="External"/><Relationship Id="rId5" Type="http://schemas.openxmlformats.org/officeDocument/2006/relationships/image" Target="../media/image30.png"/><Relationship Id="rId4" Type="http://schemas.openxmlformats.org/officeDocument/2006/relationships/hyperlink" Target="https://skyandtelescope.org/wp-content/plugins/observing-tools/jupiter_moons/jupiter.html" TargetMode="External"/><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hyperlink" Target="https://www.maxpixel.net/Icon-Mark-Sign-Symbol-Tick-Check-Orange-Isolated-304167" TargetMode="External"/><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hyperlink" Target="https://pixabay.com/en/check-correct-green-mark-tick-157822/" TargetMode="External"/><Relationship Id="rId11" Type="http://schemas.openxmlformats.org/officeDocument/2006/relationships/image" Target="../media/image39.jpg"/><Relationship Id="rId5" Type="http://schemas.openxmlformats.org/officeDocument/2006/relationships/image" Target="../media/image30.png"/><Relationship Id="rId10" Type="http://schemas.openxmlformats.org/officeDocument/2006/relationships/image" Target="../media/image38.jpg"/><Relationship Id="rId4" Type="http://schemas.openxmlformats.org/officeDocument/2006/relationships/hyperlink" Target="https://skyandtelescope.org/observing/interactive-sky-watching-tools/transit-times-of-jupiters-great-red-spot/" TargetMode="External"/><Relationship Id="rId9"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flickr.com/photos/128454566@N06/16512579712" TargetMode="Externa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jpg"/><Relationship Id="rId7" Type="http://schemas.openxmlformats.org/officeDocument/2006/relationships/hyperlink" Target="https://www.maxpixel.net/Icon-Mark-Sign-Symbol-Tick-Check-Orange-Isolated-304167"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52.jpg"/><Relationship Id="rId5" Type="http://schemas.openxmlformats.org/officeDocument/2006/relationships/hyperlink" Target="https://pixabay.com/vectors/check-correct-green-mark-tick-157822/" TargetMode="External"/><Relationship Id="rId10" Type="http://schemas.openxmlformats.org/officeDocument/2006/relationships/image" Target="../media/image51.emf"/><Relationship Id="rId4" Type="http://schemas.openxmlformats.org/officeDocument/2006/relationships/image" Target="../media/image49.png"/><Relationship Id="rId9" Type="http://schemas.openxmlformats.org/officeDocument/2006/relationships/hyperlink" Target="https://commons.wikimedia.org/wiki/File:Red_X.svg"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jpg"/><Relationship Id="rId7" Type="http://schemas.openxmlformats.org/officeDocument/2006/relationships/hyperlink" Target="https://www.maxpixel.net/Icon-Mark-Sign-Symbol-Tick-Check-Orange-Isolated-304167"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2.wdp"/><Relationship Id="rId5" Type="http://schemas.openxmlformats.org/officeDocument/2006/relationships/hyperlink" Target="https://pixabay.com/vectors/check-correct-green-mark-tick-157822/" TargetMode="External"/><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hyperlink" Target="https://commons.wikimedia.org/wiki/File:Red_X.svg"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6.png"/><Relationship Id="rId3" Type="http://schemas.openxmlformats.org/officeDocument/2006/relationships/image" Target="../media/image48.jpg"/><Relationship Id="rId7" Type="http://schemas.openxmlformats.org/officeDocument/2006/relationships/hyperlink" Target="https://www.maxpixel.net/Icon-Mark-Sign-Symbol-Tick-Check-Orange-Isolated-304167" TargetMode="External"/><Relationship Id="rId12"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6.png"/><Relationship Id="rId11" Type="http://schemas.microsoft.com/office/2007/relationships/hdphoto" Target="../media/hdphoto3.wdp"/><Relationship Id="rId5" Type="http://schemas.openxmlformats.org/officeDocument/2006/relationships/hyperlink" Target="https://pixabay.com/vectors/check-correct-green-mark-tick-157822/" TargetMode="External"/><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hyperlink" Target="https://commons.wikimedia.org/wiki/File:Red_X.sv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jpg"/><Relationship Id="rId7" Type="http://schemas.openxmlformats.org/officeDocument/2006/relationships/hyperlink" Target="https://www.maxpixel.net/Icon-Mark-Sign-Symbol-Tick-Check-Orange-Isolated-304167" TargetMode="External"/><Relationship Id="rId12"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62.png"/><Relationship Id="rId5" Type="http://schemas.openxmlformats.org/officeDocument/2006/relationships/hyperlink" Target="https://pixabay.com/vectors/check-correct-green-mark-tick-157822/" TargetMode="External"/><Relationship Id="rId10" Type="http://schemas.openxmlformats.org/officeDocument/2006/relationships/image" Target="../media/image61.jpg"/><Relationship Id="rId4" Type="http://schemas.openxmlformats.org/officeDocument/2006/relationships/image" Target="../media/image49.png"/><Relationship Id="rId9" Type="http://schemas.openxmlformats.org/officeDocument/2006/relationships/hyperlink" Target="https://commons.wikimedia.org/wiki/File:Red_X.sv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4.png"/><Relationship Id="rId7" Type="http://schemas.openxmlformats.org/officeDocument/2006/relationships/hyperlink" Target="https://commons.wikimedia.org/wiki/File:Red_X.svg"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66.emf"/><Relationship Id="rId5" Type="http://schemas.openxmlformats.org/officeDocument/2006/relationships/hyperlink" Target="https://pixabay.com/vectors/check-correct-green-mark-tick-157822/" TargetMode="External"/><Relationship Id="rId10" Type="http://schemas.openxmlformats.org/officeDocument/2006/relationships/image" Target="../media/image65.png"/><Relationship Id="rId4" Type="http://schemas.openxmlformats.org/officeDocument/2006/relationships/image" Target="../media/image49.png"/><Relationship Id="rId9" Type="http://schemas.openxmlformats.org/officeDocument/2006/relationships/hyperlink" Target="https://www.maxpixel.net/Icon-Mark-Sign-Symbol-Tick-Check-Orange-Isolated-30416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4.png"/><Relationship Id="rId7" Type="http://schemas.openxmlformats.org/officeDocument/2006/relationships/hyperlink" Target="https://www.maxpixel.net/Icon-Mark-Sign-Symbol-Tick-Check-Orange-Isolated-304167"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68.emf"/><Relationship Id="rId5" Type="http://schemas.openxmlformats.org/officeDocument/2006/relationships/hyperlink" Target="https://pixabay.com/vectors/check-correct-green-mark-tick-157822/" TargetMode="External"/><Relationship Id="rId10" Type="http://schemas.openxmlformats.org/officeDocument/2006/relationships/image" Target="../media/image67.emf"/><Relationship Id="rId4" Type="http://schemas.openxmlformats.org/officeDocument/2006/relationships/image" Target="../media/image49.png"/><Relationship Id="rId9" Type="http://schemas.openxmlformats.org/officeDocument/2006/relationships/hyperlink" Target="https://commons.wikimedia.org/wiki/File:Red_X.svg"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4.png"/><Relationship Id="rId7" Type="http://schemas.openxmlformats.org/officeDocument/2006/relationships/hyperlink" Target="https://www.maxpixel.net/Icon-Mark-Sign-Symbol-Tick-Check-Orange-Isolated-304167"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69.jpg"/><Relationship Id="rId5" Type="http://schemas.openxmlformats.org/officeDocument/2006/relationships/hyperlink" Target="https://pixabay.com/vectors/check-correct-green-mark-tick-157822/" TargetMode="External"/><Relationship Id="rId10" Type="http://schemas.openxmlformats.org/officeDocument/2006/relationships/hyperlink" Target="https://www.astronomyclub.xyz/planetary-imaging/the-galilean-moons.html#:~:text=The%20one%20exception%20to%20this%20is%20Callisto%2C%20which,is%20a%20shadow%20of%20one%20of%20the%20moons%21" TargetMode="External"/><Relationship Id="rId4" Type="http://schemas.openxmlformats.org/officeDocument/2006/relationships/image" Target="../media/image49.png"/><Relationship Id="rId9" Type="http://schemas.openxmlformats.org/officeDocument/2006/relationships/hyperlink" Target="https://commons.wikimedia.org/wiki/File:Red_X.svg"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7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highpointscientific.com/astronomy-hub/post/astro-photography-guides/choosing-the-best-planetary-camera"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kyandtelescope.org/astronomy-news/jupiter-12-year-opposition-cycl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ideo" Target="https://www.youtube.com/embed/RDuDjIvtXWI?feature=oembed" TargetMode="External"/><Relationship Id="rId5" Type="http://schemas.openxmlformats.org/officeDocument/2006/relationships/hyperlink" Target="https://www.youtube.com/watch?v=RDuDjIvtXWI" TargetMode="External"/><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ideo" Target="https://www.youtube.com/embed/XfRybLlt3v4?feature=oembed" TargetMode="External"/><Relationship Id="rId5" Type="http://schemas.openxmlformats.org/officeDocument/2006/relationships/hyperlink" Target="https://www.youtube.com/watch?v=XfRybLlt3v4" TargetMode="External"/><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4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4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hyperlink" Target="https://www.zooniverse.org/projects/ramanakumars/jovian-vortex-hunter"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89.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s://store.astroleague.org/index.php?main_page=product_info&amp;cPath=10&amp;products_id=39" TargetMode="External"/><Relationship Id="rId7"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hyperlink" Target="http://www.alpo-astronomy.org/gallery3/index.php/Jupiter-Images-and-Observation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britastro.org/sections/jupiter"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www.astrosurf.com/planetessaf/doc/project_detect.php" TargetMode="External"/><Relationship Id="rId4" Type="http://schemas.openxmlformats.org/officeDocument/2006/relationships/hyperlink" Target="https://alpo-j.sakura.ne.jp/indexE.htm"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skyandtelescope.org/observing/interactive-sky-watching-tools/transit-times-of-jupiters-great-red-spot/"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astroclub.tau.ac.il/ephem/JovMap/" TargetMode="External"/><Relationship Id="rId4" Type="http://schemas.openxmlformats.org/officeDocument/2006/relationships/hyperlink" Target="https://skyandtelescope.org/wp-content/plugins/observing-tools/jupiter_moons/jupiter.html"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astronomie.be/registax/" TargetMode="External"/><Relationship Id="rId3" Type="http://schemas.openxmlformats.org/officeDocument/2006/relationships/hyperlink" Target="http://www.firecapture.de/" TargetMode="External"/><Relationship Id="rId7" Type="http://schemas.openxmlformats.org/officeDocument/2006/relationships/hyperlink" Target="https://www.autostakkert.com/"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hyperlink" Target="https://sites.google.com/site/astropipp/" TargetMode="External"/><Relationship Id="rId5" Type="http://schemas.openxmlformats.org/officeDocument/2006/relationships/hyperlink" Target="https://astronomy-imaging-camera.com/software-drivers" TargetMode="External"/><Relationship Id="rId4" Type="http://schemas.openxmlformats.org/officeDocument/2006/relationships/hyperlink" Target="https://www.sharpcap.co.uk/" TargetMode="External"/><Relationship Id="rId9" Type="http://schemas.openxmlformats.org/officeDocument/2006/relationships/hyperlink" Target="http://jupos.org/gh/download.htm"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astroleague.org/content/jupiter-observing-program"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groups.io/g/ALPO-JUPITER" TargetMode="External"/><Relationship Id="rId5" Type="http://schemas.openxmlformats.org/officeDocument/2006/relationships/hyperlink" Target="https://www.zooniverse.org/projects/ramanakumars/jovian-vortex-hunter" TargetMode="External"/><Relationship Id="rId4" Type="http://schemas.openxmlformats.org/officeDocument/2006/relationships/hyperlink" Target="https://www.missionjuno.swri.edu/junocam/planning/"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forms.gle/4mCwyzLAVM9WSTKF6"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lGBPPsMD_zE?feature=oembed" TargetMode="Externa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35F43-E6B0-4137-9F40-7BBABE6B2B2C}"/>
              </a:ext>
            </a:extLst>
          </p:cNvPr>
          <p:cNvSpPr>
            <a:spLocks noGrp="1"/>
          </p:cNvSpPr>
          <p:nvPr>
            <p:ph type="title"/>
          </p:nvPr>
        </p:nvSpPr>
        <p:spPr>
          <a:xfrm>
            <a:off x="938398" y="1294096"/>
            <a:ext cx="3671668" cy="1501826"/>
          </a:xfrm>
        </p:spPr>
        <p:txBody>
          <a:bodyPr>
            <a:normAutofit/>
          </a:bodyPr>
          <a:lstStyle/>
          <a:p>
            <a:r>
              <a:rPr lang="en-US" sz="8000" b="1" dirty="0">
                <a:solidFill>
                  <a:srgbClr val="002060"/>
                </a:solidFill>
              </a:rPr>
              <a:t>Jupiter</a:t>
            </a:r>
            <a:endParaRPr lang="en-US" sz="4000" b="1" dirty="0">
              <a:solidFill>
                <a:srgbClr val="002060"/>
              </a:solidFill>
            </a:endParaRPr>
          </a:p>
        </p:txBody>
      </p:sp>
      <p:sp>
        <p:nvSpPr>
          <p:cNvPr id="3" name="Subtitle 2">
            <a:extLst>
              <a:ext uri="{FF2B5EF4-FFF2-40B4-BE49-F238E27FC236}">
                <a16:creationId xmlns:a16="http://schemas.microsoft.com/office/drawing/2014/main" id="{60AF9421-2916-4FA9-9EC5-DAC95B1A8A2A}"/>
              </a:ext>
            </a:extLst>
          </p:cNvPr>
          <p:cNvSpPr>
            <a:spLocks noGrp="1"/>
          </p:cNvSpPr>
          <p:nvPr>
            <p:ph type="body" sz="half" idx="2"/>
          </p:nvPr>
        </p:nvSpPr>
        <p:spPr>
          <a:xfrm>
            <a:off x="938398" y="3561463"/>
            <a:ext cx="10514012" cy="579327"/>
          </a:xfrm>
        </p:spPr>
        <p:txBody>
          <a:bodyPr>
            <a:normAutofit/>
          </a:bodyPr>
          <a:lstStyle/>
          <a:p>
            <a:pPr marL="0" indent="0" algn="ctr">
              <a:buNone/>
            </a:pPr>
            <a:r>
              <a:rPr lang="en-US" sz="3200" i="1" dirty="0">
                <a:solidFill>
                  <a:srgbClr val="002060"/>
                </a:solidFill>
              </a:rPr>
              <a:t>Big Fun for the Amateur Astronomer!</a:t>
            </a:r>
          </a:p>
        </p:txBody>
      </p:sp>
      <p:pic>
        <p:nvPicPr>
          <p:cNvPr id="5" name="Picture 4">
            <a:extLst>
              <a:ext uri="{FF2B5EF4-FFF2-40B4-BE49-F238E27FC236}">
                <a16:creationId xmlns:a16="http://schemas.microsoft.com/office/drawing/2014/main" id="{FD89A720-D69D-41FB-A626-6F235F49210B}"/>
              </a:ext>
            </a:extLst>
          </p:cNvPr>
          <p:cNvPicPr>
            <a:picLocks noChangeAspect="1"/>
          </p:cNvPicPr>
          <p:nvPr/>
        </p:nvPicPr>
        <p:blipFill rotWithShape="1">
          <a:blip r:embed="rId4">
            <a:extLst>
              <a:ext uri="{28A0092B-C50C-407E-A947-70E740481C1C}">
                <a14:useLocalDpi xmlns:a14="http://schemas.microsoft.com/office/drawing/2010/main" val="0"/>
              </a:ext>
            </a:extLst>
          </a:blip>
          <a:srcRect l="16787" t="10596" r="14048" b="39345"/>
          <a:stretch/>
        </p:blipFill>
        <p:spPr>
          <a:xfrm>
            <a:off x="4515729" y="277146"/>
            <a:ext cx="3671668" cy="3255060"/>
          </a:xfrm>
          <a:prstGeom prst="rect">
            <a:avLst/>
          </a:prstGeom>
        </p:spPr>
      </p:pic>
      <p:pic>
        <p:nvPicPr>
          <p:cNvPr id="6" name="Picture 5">
            <a:extLst>
              <a:ext uri="{FF2B5EF4-FFF2-40B4-BE49-F238E27FC236}">
                <a16:creationId xmlns:a16="http://schemas.microsoft.com/office/drawing/2014/main" id="{66EC79A3-1B9C-D621-3D0F-157BACB1B841}"/>
              </a:ext>
            </a:extLst>
          </p:cNvPr>
          <p:cNvPicPr>
            <a:picLocks noChangeAspect="1"/>
          </p:cNvPicPr>
          <p:nvPr/>
        </p:nvPicPr>
        <p:blipFill rotWithShape="1">
          <a:blip r:embed="rId5">
            <a:extLst>
              <a:ext uri="{28A0092B-C50C-407E-A947-70E740481C1C}">
                <a14:useLocalDpi xmlns:a14="http://schemas.microsoft.com/office/drawing/2010/main" val="0"/>
              </a:ext>
            </a:extLst>
          </a:blip>
          <a:srcRect l="33857" r="10628"/>
          <a:stretch/>
        </p:blipFill>
        <p:spPr>
          <a:xfrm>
            <a:off x="1089212" y="4623672"/>
            <a:ext cx="2030505" cy="2060620"/>
          </a:xfrm>
          <a:prstGeom prst="rect">
            <a:avLst/>
          </a:prstGeom>
        </p:spPr>
      </p:pic>
      <p:pic>
        <p:nvPicPr>
          <p:cNvPr id="8" name="Picture 7">
            <a:extLst>
              <a:ext uri="{FF2B5EF4-FFF2-40B4-BE49-F238E27FC236}">
                <a16:creationId xmlns:a16="http://schemas.microsoft.com/office/drawing/2014/main" id="{EACA87D0-1043-6D1F-9289-16AE8E437AEF}"/>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r="16526" b="23820"/>
          <a:stretch/>
        </p:blipFill>
        <p:spPr>
          <a:xfrm>
            <a:off x="4983813" y="4572375"/>
            <a:ext cx="2224373" cy="2103120"/>
          </a:xfrm>
          <a:prstGeom prst="rect">
            <a:avLst/>
          </a:prstGeom>
        </p:spPr>
      </p:pic>
      <p:pic>
        <p:nvPicPr>
          <p:cNvPr id="10" name="Picture 9">
            <a:extLst>
              <a:ext uri="{FF2B5EF4-FFF2-40B4-BE49-F238E27FC236}">
                <a16:creationId xmlns:a16="http://schemas.microsoft.com/office/drawing/2014/main" id="{B42E8451-5A39-B471-B748-C7D3F3623266}"/>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r="31924"/>
          <a:stretch/>
        </p:blipFill>
        <p:spPr>
          <a:xfrm>
            <a:off x="8892090" y="4558144"/>
            <a:ext cx="2560320" cy="2111917"/>
          </a:xfrm>
          <a:prstGeom prst="rect">
            <a:avLst/>
          </a:prstGeom>
        </p:spPr>
      </p:pic>
    </p:spTree>
    <p:extLst>
      <p:ext uri="{BB962C8B-B14F-4D97-AF65-F5344CB8AC3E}">
        <p14:creationId xmlns:p14="http://schemas.microsoft.com/office/powerpoint/2010/main" val="111910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E5A33-8044-0BE3-4900-FAEFD2BC8E5D}"/>
              </a:ext>
            </a:extLst>
          </p:cNvPr>
          <p:cNvSpPr>
            <a:spLocks noGrp="1"/>
          </p:cNvSpPr>
          <p:nvPr>
            <p:ph type="title"/>
          </p:nvPr>
        </p:nvSpPr>
        <p:spPr>
          <a:xfrm>
            <a:off x="838200" y="365126"/>
            <a:ext cx="10515600" cy="687298"/>
          </a:xfrm>
        </p:spPr>
        <p:txBody>
          <a:bodyPr>
            <a:normAutofit/>
          </a:bodyPr>
          <a:lstStyle/>
          <a:p>
            <a:r>
              <a:rPr lang="en-US" sz="3600" dirty="0"/>
              <a:t>Belts &amp; Zones</a:t>
            </a:r>
          </a:p>
        </p:txBody>
      </p:sp>
      <p:sp>
        <p:nvSpPr>
          <p:cNvPr id="3" name="Content Placeholder 2">
            <a:extLst>
              <a:ext uri="{FF2B5EF4-FFF2-40B4-BE49-F238E27FC236}">
                <a16:creationId xmlns:a16="http://schemas.microsoft.com/office/drawing/2014/main" id="{3451A358-3E88-B38C-3B1C-68749B85D84F}"/>
              </a:ext>
            </a:extLst>
          </p:cNvPr>
          <p:cNvSpPr>
            <a:spLocks noGrp="1"/>
          </p:cNvSpPr>
          <p:nvPr>
            <p:ph idx="1"/>
          </p:nvPr>
        </p:nvSpPr>
        <p:spPr>
          <a:xfrm>
            <a:off x="979100" y="1253330"/>
            <a:ext cx="10233800" cy="4509115"/>
          </a:xfrm>
        </p:spPr>
        <p:txBody>
          <a:bodyPr>
            <a:normAutofit/>
          </a:bodyPr>
          <a:lstStyle/>
          <a:p>
            <a:r>
              <a:rPr lang="en-US" dirty="0"/>
              <a:t>A pairing of belt &amp; zone forms a large unit of atmospheric convection, a “Hadley Cell” </a:t>
            </a:r>
          </a:p>
          <a:p>
            <a:pPr lvl="1"/>
            <a:r>
              <a:rPr lang="en-US" dirty="0"/>
              <a:t>Vertical circulation of the air due to temperature differences. Warm air rises, cools, and then sinks.</a:t>
            </a:r>
          </a:p>
          <a:p>
            <a:pPr lvl="1"/>
            <a:r>
              <a:rPr lang="en-US" dirty="0"/>
              <a:t>The white zone represents ascending</a:t>
            </a:r>
            <a:br>
              <a:rPr lang="en-US" dirty="0"/>
            </a:br>
            <a:r>
              <a:rPr lang="en-US" dirty="0"/>
              <a:t>air that forms ammonia ice clouds,</a:t>
            </a:r>
            <a:br>
              <a:rPr lang="en-US" dirty="0"/>
            </a:br>
            <a:r>
              <a:rPr lang="en-US" dirty="0"/>
              <a:t>while the belt is dryer, descending</a:t>
            </a:r>
            <a:br>
              <a:rPr lang="en-US" dirty="0"/>
            </a:br>
            <a:r>
              <a:rPr lang="en-US" dirty="0"/>
              <a:t>air where the white ammonia ice </a:t>
            </a:r>
            <a:br>
              <a:rPr lang="en-US" dirty="0"/>
            </a:br>
            <a:r>
              <a:rPr lang="en-US" dirty="0"/>
              <a:t>has dissipated to reveal a deeper </a:t>
            </a:r>
            <a:br>
              <a:rPr lang="en-US" dirty="0"/>
            </a:br>
            <a:r>
              <a:rPr lang="en-US" dirty="0"/>
              <a:t>layer of the atmosphere</a:t>
            </a:r>
          </a:p>
        </p:txBody>
      </p:sp>
      <p:pic>
        <p:nvPicPr>
          <p:cNvPr id="5" name="Picture 4">
            <a:extLst>
              <a:ext uri="{FF2B5EF4-FFF2-40B4-BE49-F238E27FC236}">
                <a16:creationId xmlns:a16="http://schemas.microsoft.com/office/drawing/2014/main" id="{B9976F0C-AD14-4E66-668D-205C8AD6806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9488" y="2719505"/>
            <a:ext cx="5328249" cy="3773369"/>
          </a:xfrm>
          <a:prstGeom prst="rect">
            <a:avLst/>
          </a:prstGeom>
        </p:spPr>
      </p:pic>
    </p:spTree>
    <p:extLst>
      <p:ext uri="{BB962C8B-B14F-4D97-AF65-F5344CB8AC3E}">
        <p14:creationId xmlns:p14="http://schemas.microsoft.com/office/powerpoint/2010/main" val="311106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E732C-4A28-1846-EAA4-FA92E0FEBF8F}"/>
              </a:ext>
            </a:extLst>
          </p:cNvPr>
          <p:cNvPicPr>
            <a:picLocks noChangeAspect="1"/>
          </p:cNvPicPr>
          <p:nvPr/>
        </p:nvPicPr>
        <p:blipFill rotWithShape="1">
          <a:blip r:embed="rId3">
            <a:extLst>
              <a:ext uri="{28A0092B-C50C-407E-A947-70E740481C1C}">
                <a14:useLocalDpi xmlns:a14="http://schemas.microsoft.com/office/drawing/2010/main" val="0"/>
              </a:ext>
            </a:extLst>
          </a:blip>
          <a:srcRect b="11195"/>
          <a:stretch/>
        </p:blipFill>
        <p:spPr>
          <a:xfrm>
            <a:off x="942444" y="258793"/>
            <a:ext cx="10583157" cy="6090249"/>
          </a:xfrm>
          <a:prstGeom prst="rect">
            <a:avLst/>
          </a:prstGeom>
        </p:spPr>
      </p:pic>
      <p:sp>
        <p:nvSpPr>
          <p:cNvPr id="4" name="TextBox 3">
            <a:extLst>
              <a:ext uri="{FF2B5EF4-FFF2-40B4-BE49-F238E27FC236}">
                <a16:creationId xmlns:a16="http://schemas.microsoft.com/office/drawing/2014/main" id="{E26E72EB-16B9-DAFA-3EFA-DC7127E80A3B}"/>
              </a:ext>
            </a:extLst>
          </p:cNvPr>
          <p:cNvSpPr txBox="1"/>
          <p:nvPr/>
        </p:nvSpPr>
        <p:spPr>
          <a:xfrm>
            <a:off x="942444" y="6349042"/>
            <a:ext cx="10307112" cy="369332"/>
          </a:xfrm>
          <a:prstGeom prst="rect">
            <a:avLst/>
          </a:prstGeom>
          <a:noFill/>
        </p:spPr>
        <p:txBody>
          <a:bodyPr wrap="square" rtlCol="0">
            <a:spAutoFit/>
          </a:bodyPr>
          <a:lstStyle/>
          <a:p>
            <a:r>
              <a:rPr lang="en-US" dirty="0"/>
              <a:t>Credit: </a:t>
            </a:r>
            <a:r>
              <a:rPr lang="en-US" dirty="0">
                <a:hlinkClick r:id="rId4"/>
              </a:rPr>
              <a:t>https://skyandtelescope.org/astronomy-news/observing-news/jupiter-at-opposition-3020420153/</a:t>
            </a:r>
            <a:r>
              <a:rPr lang="en-US" dirty="0"/>
              <a:t> </a:t>
            </a:r>
          </a:p>
        </p:txBody>
      </p:sp>
    </p:spTree>
    <p:extLst>
      <p:ext uri="{BB962C8B-B14F-4D97-AF65-F5344CB8AC3E}">
        <p14:creationId xmlns:p14="http://schemas.microsoft.com/office/powerpoint/2010/main" val="28622021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33619-FF4B-3E60-8FFE-0A1B4A285FD8}"/>
              </a:ext>
            </a:extLst>
          </p:cNvPr>
          <p:cNvSpPr>
            <a:spLocks noGrp="1"/>
          </p:cNvSpPr>
          <p:nvPr>
            <p:ph type="title"/>
          </p:nvPr>
        </p:nvSpPr>
        <p:spPr>
          <a:xfrm>
            <a:off x="838200" y="365125"/>
            <a:ext cx="10515600" cy="576169"/>
          </a:xfrm>
        </p:spPr>
        <p:txBody>
          <a:bodyPr>
            <a:normAutofit fontScale="90000"/>
          </a:bodyPr>
          <a:lstStyle/>
          <a:p>
            <a:r>
              <a:rPr lang="en-US" sz="3600" dirty="0"/>
              <a:t>Nomenclature</a:t>
            </a:r>
          </a:p>
        </p:txBody>
      </p:sp>
      <p:pic>
        <p:nvPicPr>
          <p:cNvPr id="8" name="Picture 7">
            <a:extLst>
              <a:ext uri="{FF2B5EF4-FFF2-40B4-BE49-F238E27FC236}">
                <a16:creationId xmlns:a16="http://schemas.microsoft.com/office/drawing/2014/main" id="{F21E162B-827B-0AA9-969E-96ADCD80E8E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2480" y="1091508"/>
            <a:ext cx="5303520" cy="4096760"/>
          </a:xfrm>
          <a:prstGeom prst="rect">
            <a:avLst/>
          </a:prstGeom>
        </p:spPr>
      </p:pic>
      <p:pic>
        <p:nvPicPr>
          <p:cNvPr id="11" name="Picture 10">
            <a:extLst>
              <a:ext uri="{FF2B5EF4-FFF2-40B4-BE49-F238E27FC236}">
                <a16:creationId xmlns:a16="http://schemas.microsoft.com/office/drawing/2014/main" id="{AAED7C91-7A79-1DC6-47FD-688B7514CC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117" y="1091508"/>
            <a:ext cx="5487267" cy="4096760"/>
          </a:xfrm>
          <a:prstGeom prst="rect">
            <a:avLst/>
          </a:prstGeom>
        </p:spPr>
      </p:pic>
      <p:pic>
        <p:nvPicPr>
          <p:cNvPr id="13" name="Picture 12">
            <a:extLst>
              <a:ext uri="{FF2B5EF4-FFF2-40B4-BE49-F238E27FC236}">
                <a16:creationId xmlns:a16="http://schemas.microsoft.com/office/drawing/2014/main" id="{2B857D80-EE36-8CCF-CFA0-8DB34F206CD7}"/>
              </a:ext>
            </a:extLst>
          </p:cNvPr>
          <p:cNvPicPr>
            <a:picLocks noChangeAspect="1"/>
          </p:cNvPicPr>
          <p:nvPr/>
        </p:nvPicPr>
        <p:blipFill rotWithShape="1">
          <a:blip r:embed="rId6">
            <a:extLst>
              <a:ext uri="{28A0092B-C50C-407E-A947-70E740481C1C}">
                <a14:useLocalDpi xmlns:a14="http://schemas.microsoft.com/office/drawing/2010/main" val="0"/>
              </a:ext>
            </a:extLst>
          </a:blip>
          <a:srcRect b="53333"/>
          <a:stretch/>
        </p:blipFill>
        <p:spPr>
          <a:xfrm>
            <a:off x="7161904" y="668953"/>
            <a:ext cx="2721684" cy="2433999"/>
          </a:xfrm>
          <a:prstGeom prst="rect">
            <a:avLst/>
          </a:prstGeom>
        </p:spPr>
      </p:pic>
      <p:cxnSp>
        <p:nvCxnSpPr>
          <p:cNvPr id="15" name="Straight Connector 14">
            <a:extLst>
              <a:ext uri="{FF2B5EF4-FFF2-40B4-BE49-F238E27FC236}">
                <a16:creationId xmlns:a16="http://schemas.microsoft.com/office/drawing/2014/main" id="{A8C65197-2B3B-3A5F-8A68-6835E08CC585}"/>
              </a:ext>
            </a:extLst>
          </p:cNvPr>
          <p:cNvCxnSpPr/>
          <p:nvPr/>
        </p:nvCxnSpPr>
        <p:spPr>
          <a:xfrm flipV="1">
            <a:off x="4208900" y="1669094"/>
            <a:ext cx="4141694" cy="779930"/>
          </a:xfrm>
          <a:prstGeom prst="line">
            <a:avLst/>
          </a:prstGeom>
          <a:ln>
            <a:solidFill>
              <a:srgbClr val="FF0000"/>
            </a:solidFill>
            <a:headEnd type="none"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16" name="Straight Connector 15">
            <a:extLst>
              <a:ext uri="{FF2B5EF4-FFF2-40B4-BE49-F238E27FC236}">
                <a16:creationId xmlns:a16="http://schemas.microsoft.com/office/drawing/2014/main" id="{7A49DBBB-BD6F-D504-44B1-06B4A9605364}"/>
              </a:ext>
            </a:extLst>
          </p:cNvPr>
          <p:cNvCxnSpPr/>
          <p:nvPr/>
        </p:nvCxnSpPr>
        <p:spPr>
          <a:xfrm flipV="1">
            <a:off x="4243892" y="2670986"/>
            <a:ext cx="4141694" cy="779930"/>
          </a:xfrm>
          <a:prstGeom prst="line">
            <a:avLst/>
          </a:prstGeom>
          <a:ln>
            <a:solidFill>
              <a:srgbClr val="FF0000"/>
            </a:solidFill>
            <a:headEnd type="none"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19" name="Straight Connector 18">
            <a:extLst>
              <a:ext uri="{FF2B5EF4-FFF2-40B4-BE49-F238E27FC236}">
                <a16:creationId xmlns:a16="http://schemas.microsoft.com/office/drawing/2014/main" id="{715B145C-653F-F523-4EC3-D9312174892E}"/>
              </a:ext>
            </a:extLst>
          </p:cNvPr>
          <p:cNvCxnSpPr>
            <a:cxnSpLocks/>
          </p:cNvCxnSpPr>
          <p:nvPr/>
        </p:nvCxnSpPr>
        <p:spPr>
          <a:xfrm>
            <a:off x="5540188" y="1495112"/>
            <a:ext cx="3765177" cy="773540"/>
          </a:xfrm>
          <a:prstGeom prst="line">
            <a:avLst/>
          </a:prstGeom>
          <a:ln>
            <a:solidFill>
              <a:srgbClr val="FF0000"/>
            </a:solidFill>
            <a:headEnd type="none" w="med" len="med"/>
            <a:tailEnd type="arrow" w="med" len="med"/>
          </a:ln>
        </p:spPr>
        <p:style>
          <a:lnRef idx="3">
            <a:schemeClr val="accent5"/>
          </a:lnRef>
          <a:fillRef idx="0">
            <a:schemeClr val="accent5"/>
          </a:fillRef>
          <a:effectRef idx="2">
            <a:schemeClr val="accent5"/>
          </a:effectRef>
          <a:fontRef idx="minor">
            <a:schemeClr val="tx1"/>
          </a:fontRef>
        </p:style>
      </p:cxnSp>
      <p:pic>
        <p:nvPicPr>
          <p:cNvPr id="23" name="Picture 22">
            <a:extLst>
              <a:ext uri="{FF2B5EF4-FFF2-40B4-BE49-F238E27FC236}">
                <a16:creationId xmlns:a16="http://schemas.microsoft.com/office/drawing/2014/main" id="{4436ADCC-6867-42F0-DA3A-9E0BFC2B7A4B}"/>
              </a:ext>
            </a:extLst>
          </p:cNvPr>
          <p:cNvPicPr>
            <a:picLocks noChangeAspect="1"/>
          </p:cNvPicPr>
          <p:nvPr/>
        </p:nvPicPr>
        <p:blipFill rotWithShape="1">
          <a:blip r:embed="rId7">
            <a:extLst>
              <a:ext uri="{28A0092B-C50C-407E-A947-70E740481C1C}">
                <a14:useLocalDpi xmlns:a14="http://schemas.microsoft.com/office/drawing/2010/main" val="0"/>
              </a:ext>
            </a:extLst>
          </a:blip>
          <a:srcRect b="50000"/>
          <a:stretch/>
        </p:blipFill>
        <p:spPr>
          <a:xfrm>
            <a:off x="7101392" y="3287891"/>
            <a:ext cx="2782196" cy="2705349"/>
          </a:xfrm>
          <a:prstGeom prst="rect">
            <a:avLst/>
          </a:prstGeom>
        </p:spPr>
      </p:pic>
      <p:cxnSp>
        <p:nvCxnSpPr>
          <p:cNvPr id="17" name="Straight Connector 16">
            <a:extLst>
              <a:ext uri="{FF2B5EF4-FFF2-40B4-BE49-F238E27FC236}">
                <a16:creationId xmlns:a16="http://schemas.microsoft.com/office/drawing/2014/main" id="{5BACE37B-6D97-11B4-5972-4292FDBD188F}"/>
              </a:ext>
            </a:extLst>
          </p:cNvPr>
          <p:cNvCxnSpPr>
            <a:cxnSpLocks/>
          </p:cNvCxnSpPr>
          <p:nvPr/>
        </p:nvCxnSpPr>
        <p:spPr>
          <a:xfrm>
            <a:off x="727038" y="2442014"/>
            <a:ext cx="6978127" cy="1411236"/>
          </a:xfrm>
          <a:prstGeom prst="line">
            <a:avLst/>
          </a:prstGeom>
          <a:ln>
            <a:solidFill>
              <a:srgbClr val="FF0000"/>
            </a:solidFill>
            <a:headEnd type="none"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5" name="Straight Connector 24">
            <a:extLst>
              <a:ext uri="{FF2B5EF4-FFF2-40B4-BE49-F238E27FC236}">
                <a16:creationId xmlns:a16="http://schemas.microsoft.com/office/drawing/2014/main" id="{C1EA5CF5-362F-7333-EB8F-7E88DABD80AC}"/>
              </a:ext>
            </a:extLst>
          </p:cNvPr>
          <p:cNvCxnSpPr>
            <a:cxnSpLocks/>
          </p:cNvCxnSpPr>
          <p:nvPr/>
        </p:nvCxnSpPr>
        <p:spPr>
          <a:xfrm>
            <a:off x="2154803" y="1538405"/>
            <a:ext cx="5693134" cy="2780838"/>
          </a:xfrm>
          <a:prstGeom prst="line">
            <a:avLst/>
          </a:prstGeom>
          <a:ln>
            <a:solidFill>
              <a:srgbClr val="FF0000"/>
            </a:solidFill>
            <a:headEnd type="none"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30" name="Straight Connector 29">
            <a:extLst>
              <a:ext uri="{FF2B5EF4-FFF2-40B4-BE49-F238E27FC236}">
                <a16:creationId xmlns:a16="http://schemas.microsoft.com/office/drawing/2014/main" id="{174953FB-40CD-9E6E-C35D-0AECA02AC35F}"/>
              </a:ext>
            </a:extLst>
          </p:cNvPr>
          <p:cNvCxnSpPr>
            <a:cxnSpLocks/>
          </p:cNvCxnSpPr>
          <p:nvPr/>
        </p:nvCxnSpPr>
        <p:spPr>
          <a:xfrm flipV="1">
            <a:off x="4025153" y="4407068"/>
            <a:ext cx="3202583" cy="203614"/>
          </a:xfrm>
          <a:prstGeom prst="line">
            <a:avLst/>
          </a:prstGeom>
          <a:ln>
            <a:solidFill>
              <a:srgbClr val="FF0000"/>
            </a:solidFill>
            <a:headEnd type="none" w="med" len="med"/>
            <a:tailEnd type="arrow" w="med" len="med"/>
          </a:ln>
        </p:spPr>
        <p:style>
          <a:lnRef idx="3">
            <a:schemeClr val="accent5"/>
          </a:lnRef>
          <a:fillRef idx="0">
            <a:schemeClr val="accent5"/>
          </a:fillRef>
          <a:effectRef idx="2">
            <a:schemeClr val="accent5"/>
          </a:effectRef>
          <a:fontRef idx="minor">
            <a:schemeClr val="tx1"/>
          </a:fontRef>
        </p:style>
      </p:cxnSp>
      <p:sp>
        <p:nvSpPr>
          <p:cNvPr id="3" name="TextBox 2">
            <a:extLst>
              <a:ext uri="{FF2B5EF4-FFF2-40B4-BE49-F238E27FC236}">
                <a16:creationId xmlns:a16="http://schemas.microsoft.com/office/drawing/2014/main" id="{9219148A-672A-F866-3976-E9583FA5B8ED}"/>
              </a:ext>
            </a:extLst>
          </p:cNvPr>
          <p:cNvSpPr txBox="1"/>
          <p:nvPr/>
        </p:nvSpPr>
        <p:spPr>
          <a:xfrm>
            <a:off x="6994488" y="5993240"/>
            <a:ext cx="2782196" cy="276999"/>
          </a:xfrm>
          <a:prstGeom prst="rect">
            <a:avLst/>
          </a:prstGeom>
          <a:noFill/>
        </p:spPr>
        <p:txBody>
          <a:bodyPr wrap="square" rtlCol="0">
            <a:spAutoFit/>
          </a:bodyPr>
          <a:lstStyle/>
          <a:p>
            <a:r>
              <a:rPr lang="en-US" sz="1200" dirty="0"/>
              <a:t>Credit: Christopher Go</a:t>
            </a:r>
          </a:p>
        </p:txBody>
      </p:sp>
      <p:sp>
        <p:nvSpPr>
          <p:cNvPr id="14" name="TextBox 13">
            <a:extLst>
              <a:ext uri="{FF2B5EF4-FFF2-40B4-BE49-F238E27FC236}">
                <a16:creationId xmlns:a16="http://schemas.microsoft.com/office/drawing/2014/main" id="{FDCDA14D-9702-C78E-7396-9E47D9F49130}"/>
              </a:ext>
            </a:extLst>
          </p:cNvPr>
          <p:cNvSpPr txBox="1"/>
          <p:nvPr/>
        </p:nvSpPr>
        <p:spPr>
          <a:xfrm>
            <a:off x="185554" y="5231561"/>
            <a:ext cx="2782196" cy="276999"/>
          </a:xfrm>
          <a:prstGeom prst="rect">
            <a:avLst/>
          </a:prstGeom>
          <a:noFill/>
        </p:spPr>
        <p:txBody>
          <a:bodyPr wrap="square" rtlCol="0">
            <a:spAutoFit/>
          </a:bodyPr>
          <a:lstStyle/>
          <a:p>
            <a:r>
              <a:rPr lang="en-US" sz="1200" dirty="0"/>
              <a:t>Credit: </a:t>
            </a:r>
            <a:r>
              <a:rPr lang="en-US" sz="1200" i="1" dirty="0"/>
              <a:t>Observing Jupiter in 21st Century</a:t>
            </a:r>
          </a:p>
        </p:txBody>
      </p:sp>
    </p:spTree>
    <p:extLst>
      <p:ext uri="{BB962C8B-B14F-4D97-AF65-F5344CB8AC3E}">
        <p14:creationId xmlns:p14="http://schemas.microsoft.com/office/powerpoint/2010/main" val="3324261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8" fill="hold" nodeType="clickEffect">
                                  <p:stCondLst>
                                    <p:cond delay="0"/>
                                  </p:stCondLst>
                                  <p:childTnLst>
                                    <p:animEffect transition="out" filter="wipe(left)">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nodeType="clickEffect">
                                  <p:stCondLst>
                                    <p:cond delay="0"/>
                                  </p:stCondLst>
                                  <p:childTnLst>
                                    <p:animEffect transition="out" filter="wipe(down)">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8" fill="hold" nodeType="clickEffect">
                                  <p:stCondLst>
                                    <p:cond delay="0"/>
                                  </p:stCondLst>
                                  <p:childTnLst>
                                    <p:animEffect transition="out" filter="wipe(left)">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xit" presetSubtype="8" fill="hold" nodeType="clickEffect">
                                  <p:stCondLst>
                                    <p:cond delay="0"/>
                                  </p:stCondLst>
                                  <p:childTnLst>
                                    <p:animEffect transition="out" filter="wipe(left)">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left)">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8" fill="hold" nodeType="clickEffect">
                                  <p:stCondLst>
                                    <p:cond delay="0"/>
                                  </p:stCondLst>
                                  <p:childTnLst>
                                    <p:animEffect transition="out" filter="wipe(left)">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cTn>
                              </p:par>
                            </p:childTnLst>
                          </p:cTn>
                        </p:par>
                        <p:par>
                          <p:cTn id="78" fill="hold">
                            <p:stCondLst>
                              <p:cond delay="500"/>
                            </p:stCondLst>
                            <p:childTnLst>
                              <p:par>
                                <p:cTn id="79" presetID="22" presetClass="entr" presetSubtype="8"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left)">
                                      <p:cBhvr>
                                        <p:cTn id="8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833D-7BED-A002-6689-127960CFA2ED}"/>
              </a:ext>
            </a:extLst>
          </p:cNvPr>
          <p:cNvSpPr>
            <a:spLocks noGrp="1"/>
          </p:cNvSpPr>
          <p:nvPr>
            <p:ph type="ctrTitle"/>
          </p:nvPr>
        </p:nvSpPr>
        <p:spPr>
          <a:xfrm>
            <a:off x="477161" y="5212084"/>
            <a:ext cx="9144000" cy="1182029"/>
          </a:xfrm>
        </p:spPr>
        <p:txBody>
          <a:bodyPr>
            <a:normAutofit fontScale="90000"/>
          </a:bodyPr>
          <a:lstStyle/>
          <a:p>
            <a:r>
              <a:rPr lang="en-US" sz="8000" dirty="0"/>
              <a:t>Visual Observing</a:t>
            </a:r>
          </a:p>
        </p:txBody>
      </p:sp>
      <p:sp>
        <p:nvSpPr>
          <p:cNvPr id="3" name="Subtitle 2">
            <a:extLst>
              <a:ext uri="{FF2B5EF4-FFF2-40B4-BE49-F238E27FC236}">
                <a16:creationId xmlns:a16="http://schemas.microsoft.com/office/drawing/2014/main" id="{A8791A7F-8BD7-493E-F879-D3E8A9D4AD24}"/>
              </a:ext>
            </a:extLst>
          </p:cNvPr>
          <p:cNvSpPr>
            <a:spLocks noGrp="1"/>
          </p:cNvSpPr>
          <p:nvPr>
            <p:ph type="subTitle" idx="1"/>
          </p:nvPr>
        </p:nvSpPr>
        <p:spPr>
          <a:xfrm>
            <a:off x="477161" y="4441730"/>
            <a:ext cx="9144000" cy="754025"/>
          </a:xfrm>
        </p:spPr>
        <p:txBody>
          <a:bodyPr/>
          <a:lstStyle/>
          <a:p>
            <a:r>
              <a:rPr lang="en-US" dirty="0"/>
              <a:t>Jupiter at the eyepiece</a:t>
            </a:r>
          </a:p>
        </p:txBody>
      </p:sp>
      <p:pic>
        <p:nvPicPr>
          <p:cNvPr id="5" name="Picture 4">
            <a:extLst>
              <a:ext uri="{FF2B5EF4-FFF2-40B4-BE49-F238E27FC236}">
                <a16:creationId xmlns:a16="http://schemas.microsoft.com/office/drawing/2014/main" id="{5CFF3D2E-0414-CC29-FCCA-89D2C97B96C3}"/>
              </a:ext>
            </a:extLst>
          </p:cNvPr>
          <p:cNvPicPr>
            <a:picLocks noChangeAspect="1"/>
          </p:cNvPicPr>
          <p:nvPr/>
        </p:nvPicPr>
        <p:blipFill rotWithShape="1">
          <a:blip r:embed="rId3">
            <a:extLst>
              <a:ext uri="{28A0092B-C50C-407E-A947-70E740481C1C}">
                <a14:useLocalDpi xmlns:a14="http://schemas.microsoft.com/office/drawing/2010/main" val="0"/>
              </a:ext>
            </a:extLst>
          </a:blip>
          <a:srcRect b="23049"/>
          <a:stretch/>
        </p:blipFill>
        <p:spPr>
          <a:xfrm>
            <a:off x="5426532" y="94990"/>
            <a:ext cx="6400800" cy="4723753"/>
          </a:xfrm>
          <a:prstGeom prst="rect">
            <a:avLst/>
          </a:prstGeom>
        </p:spPr>
      </p:pic>
    </p:spTree>
    <p:extLst>
      <p:ext uri="{BB962C8B-B14F-4D97-AF65-F5344CB8AC3E}">
        <p14:creationId xmlns:p14="http://schemas.microsoft.com/office/powerpoint/2010/main" val="3508973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3CCB0-E451-2DE4-9134-17C5490CC95F}"/>
              </a:ext>
            </a:extLst>
          </p:cNvPr>
          <p:cNvSpPr>
            <a:spLocks noGrp="1"/>
          </p:cNvSpPr>
          <p:nvPr>
            <p:ph type="title"/>
          </p:nvPr>
        </p:nvSpPr>
        <p:spPr>
          <a:xfrm>
            <a:off x="838200" y="365125"/>
            <a:ext cx="10515600" cy="839561"/>
          </a:xfrm>
        </p:spPr>
        <p:txBody>
          <a:bodyPr>
            <a:normAutofit/>
          </a:bodyPr>
          <a:lstStyle/>
          <a:p>
            <a:r>
              <a:rPr lang="en-US" sz="3600" dirty="0"/>
              <a:t>What’s Needed?</a:t>
            </a:r>
          </a:p>
        </p:txBody>
      </p:sp>
      <p:sp>
        <p:nvSpPr>
          <p:cNvPr id="3" name="Content Placeholder 2">
            <a:extLst>
              <a:ext uri="{FF2B5EF4-FFF2-40B4-BE49-F238E27FC236}">
                <a16:creationId xmlns:a16="http://schemas.microsoft.com/office/drawing/2014/main" id="{8B51D2BE-D83D-EF9A-8AF1-F1AB3AC0A2A1}"/>
              </a:ext>
            </a:extLst>
          </p:cNvPr>
          <p:cNvSpPr>
            <a:spLocks noGrp="1"/>
          </p:cNvSpPr>
          <p:nvPr>
            <p:ph idx="1"/>
          </p:nvPr>
        </p:nvSpPr>
        <p:spPr>
          <a:xfrm>
            <a:off x="1016000" y="1306286"/>
            <a:ext cx="10337800" cy="4870677"/>
          </a:xfrm>
        </p:spPr>
        <p:txBody>
          <a:bodyPr>
            <a:normAutofit lnSpcReduction="10000"/>
          </a:bodyPr>
          <a:lstStyle/>
          <a:p>
            <a:r>
              <a:rPr lang="en-US" dirty="0"/>
              <a:t>Telescope</a:t>
            </a:r>
          </a:p>
          <a:p>
            <a:pPr lvl="1"/>
            <a:r>
              <a:rPr lang="en-US" dirty="0"/>
              <a:t>While some factors such as central obstruction can make one telescope type superior to another at equivalent aperture, </a:t>
            </a:r>
            <a:r>
              <a:rPr lang="en-US" b="1" u="sng" dirty="0"/>
              <a:t>size</a:t>
            </a:r>
            <a:r>
              <a:rPr lang="en-US" dirty="0"/>
              <a:t> is still the primary factor in what you can see</a:t>
            </a:r>
          </a:p>
          <a:p>
            <a:pPr lvl="1"/>
            <a:r>
              <a:rPr lang="en-US" dirty="0"/>
              <a:t>Collimation is important</a:t>
            </a:r>
          </a:p>
          <a:p>
            <a:r>
              <a:rPr lang="en-US" dirty="0"/>
              <a:t>Quality Eyepiece (10-5mm)</a:t>
            </a:r>
          </a:p>
          <a:p>
            <a:r>
              <a:rPr lang="en-US" dirty="0"/>
              <a:t>Stable mount </a:t>
            </a:r>
          </a:p>
          <a:p>
            <a:r>
              <a:rPr lang="en-US" dirty="0"/>
              <a:t>Optional (but recommended)</a:t>
            </a:r>
          </a:p>
          <a:p>
            <a:pPr lvl="1"/>
            <a:r>
              <a:rPr lang="en-US" dirty="0"/>
              <a:t>Tracking so that you can observe the planet for a long period of time</a:t>
            </a:r>
          </a:p>
          <a:p>
            <a:pPr lvl="1"/>
            <a:r>
              <a:rPr lang="en-US" dirty="0"/>
              <a:t>Filters (Yellow helps overall; blue can help with GRS)</a:t>
            </a:r>
          </a:p>
          <a:p>
            <a:r>
              <a:rPr lang="en-US" dirty="0"/>
              <a:t>Steady seeing!!</a:t>
            </a:r>
          </a:p>
          <a:p>
            <a:r>
              <a:rPr lang="en-US" u="sng" dirty="0">
                <a:solidFill>
                  <a:srgbClr val="FFC000"/>
                </a:solidFill>
                <a:effectLst>
                  <a:outerShdw blurRad="38100" dist="38100" dir="2700000" algn="tl">
                    <a:srgbClr val="000000">
                      <a:alpha val="43137"/>
                    </a:srgbClr>
                  </a:outerShdw>
                </a:effectLst>
              </a:rPr>
              <a:t>Patience</a:t>
            </a:r>
          </a:p>
          <a:p>
            <a:endParaRPr lang="en-US" dirty="0"/>
          </a:p>
          <a:p>
            <a:pPr lvl="1"/>
            <a:endParaRPr lang="en-US" dirty="0"/>
          </a:p>
        </p:txBody>
      </p:sp>
      <p:pic>
        <p:nvPicPr>
          <p:cNvPr id="5" name="Picture 4">
            <a:extLst>
              <a:ext uri="{FF2B5EF4-FFF2-40B4-BE49-F238E27FC236}">
                <a16:creationId xmlns:a16="http://schemas.microsoft.com/office/drawing/2014/main" id="{296EBF8B-F00F-FED4-9363-712B9521617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33391" y="35997"/>
            <a:ext cx="1704109" cy="1704109"/>
          </a:xfrm>
          <a:prstGeom prst="rect">
            <a:avLst/>
          </a:prstGeom>
        </p:spPr>
      </p:pic>
      <p:pic>
        <p:nvPicPr>
          <p:cNvPr id="6" name="Picture 5">
            <a:extLst>
              <a:ext uri="{FF2B5EF4-FFF2-40B4-BE49-F238E27FC236}">
                <a16:creationId xmlns:a16="http://schemas.microsoft.com/office/drawing/2014/main" id="{6D8D145B-E4D3-B027-39A5-D8F6F06F47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6505" y="2531290"/>
            <a:ext cx="2857301" cy="1795419"/>
          </a:xfrm>
          <a:prstGeom prst="rect">
            <a:avLst/>
          </a:prstGeom>
        </p:spPr>
      </p:pic>
    </p:spTree>
    <p:extLst>
      <p:ext uri="{BB962C8B-B14F-4D97-AF65-F5344CB8AC3E}">
        <p14:creationId xmlns:p14="http://schemas.microsoft.com/office/powerpoint/2010/main" val="1207975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150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0"/>
                                        <p:tgtEl>
                                          <p:spTgt spid="3">
                                            <p:txEl>
                                              <p:pRg st="5" end="5"/>
                                            </p:txEl>
                                          </p:spTgt>
                                        </p:tgtEl>
                                      </p:cBhvr>
                                    </p:animEffect>
                                    <p:anim calcmode="lin" valueType="num">
                                      <p:cBhvr>
                                        <p:cTn id="4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fade">
                                      <p:cBhvr>
                                        <p:cTn id="62" dur="1000"/>
                                        <p:tgtEl>
                                          <p:spTgt spid="3">
                                            <p:txEl>
                                              <p:pRg st="7" end="7"/>
                                            </p:txEl>
                                          </p:spTgt>
                                        </p:tgtEl>
                                      </p:cBhvr>
                                    </p:animEffect>
                                    <p:anim calcmode="lin" valueType="num">
                                      <p:cBhvr>
                                        <p:cTn id="6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animEffect transition="in" filter="fade">
                                      <p:cBhvr>
                                        <p:cTn id="69" dur="1000"/>
                                        <p:tgtEl>
                                          <p:spTgt spid="3">
                                            <p:txEl>
                                              <p:pRg st="8" end="8"/>
                                            </p:txEl>
                                          </p:spTgt>
                                        </p:tgtEl>
                                      </p:cBhvr>
                                    </p:animEffect>
                                    <p:anim calcmode="lin" valueType="num">
                                      <p:cBhvr>
                                        <p:cTn id="7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
                                            <p:txEl>
                                              <p:pRg st="9" end="9"/>
                                            </p:txEl>
                                          </p:spTgt>
                                        </p:tgtEl>
                                        <p:attrNameLst>
                                          <p:attrName>style.visibility</p:attrName>
                                        </p:attrNameLst>
                                      </p:cBhvr>
                                      <p:to>
                                        <p:strVal val="visible"/>
                                      </p:to>
                                    </p:set>
                                    <p:animEffect transition="in" filter="fade">
                                      <p:cBhvr>
                                        <p:cTn id="76" dur="1000"/>
                                        <p:tgtEl>
                                          <p:spTgt spid="3">
                                            <p:txEl>
                                              <p:pRg st="9" end="9"/>
                                            </p:txEl>
                                          </p:spTgt>
                                        </p:tgtEl>
                                      </p:cBhvr>
                                    </p:animEffect>
                                    <p:anim calcmode="lin" valueType="num">
                                      <p:cBhvr>
                                        <p:cTn id="7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E85E-D773-00EF-DB5A-6E78A54C1E2C}"/>
              </a:ext>
            </a:extLst>
          </p:cNvPr>
          <p:cNvSpPr>
            <a:spLocks noGrp="1"/>
          </p:cNvSpPr>
          <p:nvPr>
            <p:ph type="title"/>
          </p:nvPr>
        </p:nvSpPr>
        <p:spPr/>
        <p:txBody>
          <a:bodyPr>
            <a:normAutofit/>
          </a:bodyPr>
          <a:lstStyle/>
          <a:p>
            <a:r>
              <a:rPr lang="en-US" sz="3600" dirty="0"/>
              <a:t>The Easy Stuff</a:t>
            </a:r>
          </a:p>
        </p:txBody>
      </p:sp>
      <p:sp>
        <p:nvSpPr>
          <p:cNvPr id="55" name="Content Placeholder 54">
            <a:extLst>
              <a:ext uri="{FF2B5EF4-FFF2-40B4-BE49-F238E27FC236}">
                <a16:creationId xmlns:a16="http://schemas.microsoft.com/office/drawing/2014/main" id="{6F7ED7AC-3B51-1C43-BC8A-609BA2519576}"/>
              </a:ext>
            </a:extLst>
          </p:cNvPr>
          <p:cNvSpPr>
            <a:spLocks noGrp="1"/>
          </p:cNvSpPr>
          <p:nvPr>
            <p:ph idx="1"/>
          </p:nvPr>
        </p:nvSpPr>
        <p:spPr>
          <a:xfrm>
            <a:off x="2622176" y="3864664"/>
            <a:ext cx="8731624" cy="2818523"/>
          </a:xfrm>
        </p:spPr>
        <p:txBody>
          <a:bodyPr/>
          <a:lstStyle/>
          <a:p>
            <a:r>
              <a:rPr lang="en-US" dirty="0"/>
              <a:t>Jupiter has the fastest rotation rate of any planet – just under 10 hours</a:t>
            </a:r>
          </a:p>
          <a:p>
            <a:pPr lvl="1"/>
            <a:r>
              <a:rPr lang="en-US" dirty="0"/>
              <a:t>Equatorial region (System I) 9h 50m</a:t>
            </a:r>
          </a:p>
          <a:p>
            <a:pPr lvl="1"/>
            <a:r>
              <a:rPr lang="en-US" dirty="0"/>
              <a:t>Elsewhere (System II)  9h 55m</a:t>
            </a:r>
          </a:p>
          <a:p>
            <a:r>
              <a:rPr lang="en-US" dirty="0"/>
              <a:t>This centrifugal force causes a bulging at the equator</a:t>
            </a:r>
          </a:p>
        </p:txBody>
      </p:sp>
      <p:pic>
        <p:nvPicPr>
          <p:cNvPr id="6" name="Picture 5">
            <a:extLst>
              <a:ext uri="{FF2B5EF4-FFF2-40B4-BE49-F238E27FC236}">
                <a16:creationId xmlns:a16="http://schemas.microsoft.com/office/drawing/2014/main" id="{DDAC9B15-E577-8876-2521-F42CC4529D3C}"/>
              </a:ext>
            </a:extLst>
          </p:cNvPr>
          <p:cNvPicPr>
            <a:picLocks noChangeAspect="1"/>
          </p:cNvPicPr>
          <p:nvPr/>
        </p:nvPicPr>
        <p:blipFill>
          <a:blip r:embed="rId3"/>
          <a:stretch>
            <a:fillRect/>
          </a:stretch>
        </p:blipFill>
        <p:spPr>
          <a:xfrm>
            <a:off x="1021880" y="1446207"/>
            <a:ext cx="8039100" cy="2305050"/>
          </a:xfrm>
          <a:prstGeom prst="rect">
            <a:avLst/>
          </a:prstGeom>
        </p:spPr>
      </p:pic>
      <p:pic>
        <p:nvPicPr>
          <p:cNvPr id="10" name="Picture 9">
            <a:extLst>
              <a:ext uri="{FF2B5EF4-FFF2-40B4-BE49-F238E27FC236}">
                <a16:creationId xmlns:a16="http://schemas.microsoft.com/office/drawing/2014/main" id="{F5FCE6F3-771D-A890-E52D-842911488906}"/>
              </a:ext>
            </a:extLst>
          </p:cNvPr>
          <p:cNvPicPr>
            <a:picLocks noChangeAspect="1"/>
          </p:cNvPicPr>
          <p:nvPr/>
        </p:nvPicPr>
        <p:blipFill rotWithShape="1">
          <a:blip r:embed="rId4"/>
          <a:srcRect l="25373" t="15275" r="25063" b="21644"/>
          <a:stretch/>
        </p:blipFill>
        <p:spPr>
          <a:xfrm>
            <a:off x="524338" y="4178986"/>
            <a:ext cx="1906901" cy="2011680"/>
          </a:xfrm>
          <a:prstGeom prst="rect">
            <a:avLst/>
          </a:prstGeom>
        </p:spPr>
      </p:pic>
      <p:cxnSp>
        <p:nvCxnSpPr>
          <p:cNvPr id="12" name="Straight Arrow Connector 11">
            <a:extLst>
              <a:ext uri="{FF2B5EF4-FFF2-40B4-BE49-F238E27FC236}">
                <a16:creationId xmlns:a16="http://schemas.microsoft.com/office/drawing/2014/main" id="{691D0B84-D204-7B7B-B07B-639C14871AED}"/>
              </a:ext>
            </a:extLst>
          </p:cNvPr>
          <p:cNvCxnSpPr/>
          <p:nvPr/>
        </p:nvCxnSpPr>
        <p:spPr>
          <a:xfrm>
            <a:off x="2138082" y="5628578"/>
            <a:ext cx="0" cy="806824"/>
          </a:xfrm>
          <a:prstGeom prst="straightConnector1">
            <a:avLst/>
          </a:prstGeom>
          <a:ln>
            <a:headEnd type="triangle" w="med" len="med"/>
            <a:tailEnd type="none" w="med" len="med"/>
          </a:ln>
        </p:spPr>
        <p:style>
          <a:lnRef idx="3">
            <a:schemeClr val="accent5"/>
          </a:lnRef>
          <a:fillRef idx="0">
            <a:schemeClr val="accent5"/>
          </a:fillRef>
          <a:effectRef idx="2">
            <a:schemeClr val="accent5"/>
          </a:effectRef>
          <a:fontRef idx="minor">
            <a:schemeClr val="tx1"/>
          </a:fontRef>
        </p:style>
      </p:cxnSp>
      <p:grpSp>
        <p:nvGrpSpPr>
          <p:cNvPr id="48" name="Group 47">
            <a:extLst>
              <a:ext uri="{FF2B5EF4-FFF2-40B4-BE49-F238E27FC236}">
                <a16:creationId xmlns:a16="http://schemas.microsoft.com/office/drawing/2014/main" id="{71740AF2-B899-753B-0BF6-16A6D891AD26}"/>
              </a:ext>
            </a:extLst>
          </p:cNvPr>
          <p:cNvGrpSpPr/>
          <p:nvPr/>
        </p:nvGrpSpPr>
        <p:grpSpPr>
          <a:xfrm>
            <a:off x="4407916" y="2140753"/>
            <a:ext cx="4168107" cy="286121"/>
            <a:chOff x="4340681" y="1710447"/>
            <a:chExt cx="4168107" cy="286121"/>
          </a:xfrm>
        </p:grpSpPr>
        <p:pic>
          <p:nvPicPr>
            <p:cNvPr id="22" name="Picture 21">
              <a:extLst>
                <a:ext uri="{FF2B5EF4-FFF2-40B4-BE49-F238E27FC236}">
                  <a16:creationId xmlns:a16="http://schemas.microsoft.com/office/drawing/2014/main" id="{FBF29518-73EB-B4E3-9475-186B3DB0AFC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71555" y="1720391"/>
              <a:ext cx="239603" cy="274320"/>
            </a:xfrm>
            <a:prstGeom prst="rect">
              <a:avLst/>
            </a:prstGeom>
          </p:spPr>
        </p:pic>
        <p:pic>
          <p:nvPicPr>
            <p:cNvPr id="24" name="Picture 23">
              <a:extLst>
                <a:ext uri="{FF2B5EF4-FFF2-40B4-BE49-F238E27FC236}">
                  <a16:creationId xmlns:a16="http://schemas.microsoft.com/office/drawing/2014/main" id="{A7E0DC5B-6959-32D4-3278-4DC859EEA7B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340681" y="1722248"/>
              <a:ext cx="239603" cy="274320"/>
            </a:xfrm>
            <a:prstGeom prst="rect">
              <a:avLst/>
            </a:prstGeom>
          </p:spPr>
        </p:pic>
        <p:pic>
          <p:nvPicPr>
            <p:cNvPr id="25" name="Picture 24">
              <a:extLst>
                <a:ext uri="{FF2B5EF4-FFF2-40B4-BE49-F238E27FC236}">
                  <a16:creationId xmlns:a16="http://schemas.microsoft.com/office/drawing/2014/main" id="{2AA36D01-11F2-A108-9328-D165C165B07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66019" y="1720391"/>
              <a:ext cx="239603" cy="274320"/>
            </a:xfrm>
            <a:prstGeom prst="rect">
              <a:avLst/>
            </a:prstGeom>
          </p:spPr>
        </p:pic>
        <p:pic>
          <p:nvPicPr>
            <p:cNvPr id="41" name="Picture 40">
              <a:extLst>
                <a:ext uri="{FF2B5EF4-FFF2-40B4-BE49-F238E27FC236}">
                  <a16:creationId xmlns:a16="http://schemas.microsoft.com/office/drawing/2014/main" id="{E7B04F05-0254-C797-9844-D4168A6561A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69185" y="1710447"/>
              <a:ext cx="239603" cy="274320"/>
            </a:xfrm>
            <a:prstGeom prst="rect">
              <a:avLst/>
            </a:prstGeom>
          </p:spPr>
        </p:pic>
      </p:grpSp>
    </p:spTree>
    <p:extLst>
      <p:ext uri="{BB962C8B-B14F-4D97-AF65-F5344CB8AC3E}">
        <p14:creationId xmlns:p14="http://schemas.microsoft.com/office/powerpoint/2010/main" val="3166739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E85E-D773-00EF-DB5A-6E78A54C1E2C}"/>
              </a:ext>
            </a:extLst>
          </p:cNvPr>
          <p:cNvSpPr>
            <a:spLocks noGrp="1"/>
          </p:cNvSpPr>
          <p:nvPr>
            <p:ph type="title"/>
          </p:nvPr>
        </p:nvSpPr>
        <p:spPr>
          <a:xfrm>
            <a:off x="838200" y="365125"/>
            <a:ext cx="10515600" cy="706911"/>
          </a:xfrm>
        </p:spPr>
        <p:txBody>
          <a:bodyPr>
            <a:normAutofit/>
          </a:bodyPr>
          <a:lstStyle/>
          <a:p>
            <a:r>
              <a:rPr lang="en-US" sz="3600" dirty="0"/>
              <a:t>The Easy Stuff</a:t>
            </a:r>
          </a:p>
        </p:txBody>
      </p:sp>
      <p:sp>
        <p:nvSpPr>
          <p:cNvPr id="3" name="Content Placeholder 2">
            <a:extLst>
              <a:ext uri="{FF2B5EF4-FFF2-40B4-BE49-F238E27FC236}">
                <a16:creationId xmlns:a16="http://schemas.microsoft.com/office/drawing/2014/main" id="{CE593FB4-5CD8-81DC-192D-C057BE09134A}"/>
              </a:ext>
            </a:extLst>
          </p:cNvPr>
          <p:cNvSpPr>
            <a:spLocks noGrp="1"/>
          </p:cNvSpPr>
          <p:nvPr>
            <p:ph idx="1"/>
          </p:nvPr>
        </p:nvSpPr>
        <p:spPr>
          <a:xfrm>
            <a:off x="3496234" y="3942253"/>
            <a:ext cx="7857565" cy="2550622"/>
          </a:xfrm>
        </p:spPr>
        <p:txBody>
          <a:bodyPr/>
          <a:lstStyle/>
          <a:p>
            <a:r>
              <a:rPr lang="en-US" dirty="0"/>
              <a:t>The North Equatorial Belt (NEB) is usually the thinner of the two, but more intense in its color</a:t>
            </a:r>
          </a:p>
          <a:p>
            <a:pPr lvl="1"/>
            <a:r>
              <a:rPr lang="en-US" dirty="0"/>
              <a:t>It is currently very thin – we are monitoring for a “revival that may come this year or next</a:t>
            </a:r>
          </a:p>
          <a:p>
            <a:r>
              <a:rPr lang="en-US" dirty="0"/>
              <a:t>The South Equatorial Belt is usually wider and not as prominent….</a:t>
            </a:r>
          </a:p>
        </p:txBody>
      </p:sp>
      <p:pic>
        <p:nvPicPr>
          <p:cNvPr id="6" name="Picture 5">
            <a:extLst>
              <a:ext uri="{FF2B5EF4-FFF2-40B4-BE49-F238E27FC236}">
                <a16:creationId xmlns:a16="http://schemas.microsoft.com/office/drawing/2014/main" id="{DDAC9B15-E577-8876-2521-F42CC4529D3C}"/>
              </a:ext>
            </a:extLst>
          </p:cNvPr>
          <p:cNvPicPr>
            <a:picLocks noChangeAspect="1"/>
          </p:cNvPicPr>
          <p:nvPr/>
        </p:nvPicPr>
        <p:blipFill>
          <a:blip r:embed="rId3"/>
          <a:stretch>
            <a:fillRect/>
          </a:stretch>
        </p:blipFill>
        <p:spPr>
          <a:xfrm>
            <a:off x="905662" y="1343124"/>
            <a:ext cx="8039100" cy="2305050"/>
          </a:xfrm>
          <a:prstGeom prst="rect">
            <a:avLst/>
          </a:prstGeom>
        </p:spPr>
      </p:pic>
      <p:pic>
        <p:nvPicPr>
          <p:cNvPr id="14" name="Picture 13">
            <a:extLst>
              <a:ext uri="{FF2B5EF4-FFF2-40B4-BE49-F238E27FC236}">
                <a16:creationId xmlns:a16="http://schemas.microsoft.com/office/drawing/2014/main" id="{2DD7BA3A-69D3-33F8-C0C3-7BBAC6B2668D}"/>
              </a:ext>
            </a:extLst>
          </p:cNvPr>
          <p:cNvPicPr>
            <a:picLocks noChangeAspect="1"/>
          </p:cNvPicPr>
          <p:nvPr/>
        </p:nvPicPr>
        <p:blipFill>
          <a:blip r:embed="rId4"/>
          <a:stretch>
            <a:fillRect/>
          </a:stretch>
        </p:blipFill>
        <p:spPr>
          <a:xfrm>
            <a:off x="941197" y="4069679"/>
            <a:ext cx="2411074" cy="2085874"/>
          </a:xfrm>
          <a:prstGeom prst="rect">
            <a:avLst/>
          </a:prstGeom>
        </p:spPr>
      </p:pic>
      <p:grpSp>
        <p:nvGrpSpPr>
          <p:cNvPr id="49" name="Group 48">
            <a:extLst>
              <a:ext uri="{FF2B5EF4-FFF2-40B4-BE49-F238E27FC236}">
                <a16:creationId xmlns:a16="http://schemas.microsoft.com/office/drawing/2014/main" id="{403DC5B1-A737-023B-B9BA-14AE24FA5EBD}"/>
              </a:ext>
            </a:extLst>
          </p:cNvPr>
          <p:cNvGrpSpPr/>
          <p:nvPr/>
        </p:nvGrpSpPr>
        <p:grpSpPr>
          <a:xfrm>
            <a:off x="4402752" y="2381814"/>
            <a:ext cx="4157648" cy="335727"/>
            <a:chOff x="4349697" y="2016529"/>
            <a:chExt cx="4157648" cy="335727"/>
          </a:xfrm>
        </p:grpSpPr>
        <p:pic>
          <p:nvPicPr>
            <p:cNvPr id="18" name="Picture 17">
              <a:extLst>
                <a:ext uri="{FF2B5EF4-FFF2-40B4-BE49-F238E27FC236}">
                  <a16:creationId xmlns:a16="http://schemas.microsoft.com/office/drawing/2014/main" id="{7520C68D-125B-DB55-5484-56F5634E6F8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349697" y="2055152"/>
              <a:ext cx="239603" cy="274320"/>
            </a:xfrm>
            <a:prstGeom prst="rect">
              <a:avLst/>
            </a:prstGeom>
          </p:spPr>
        </p:pic>
        <p:pic>
          <p:nvPicPr>
            <p:cNvPr id="21" name="Picture 20">
              <a:extLst>
                <a:ext uri="{FF2B5EF4-FFF2-40B4-BE49-F238E27FC236}">
                  <a16:creationId xmlns:a16="http://schemas.microsoft.com/office/drawing/2014/main" id="{5B148A85-3CD9-2C5F-D0D2-708BC75D4A9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66018" y="2043556"/>
              <a:ext cx="239603" cy="274320"/>
            </a:xfrm>
            <a:prstGeom prst="rect">
              <a:avLst/>
            </a:prstGeom>
          </p:spPr>
        </p:pic>
        <p:pic>
          <p:nvPicPr>
            <p:cNvPr id="23" name="Picture 22">
              <a:extLst>
                <a:ext uri="{FF2B5EF4-FFF2-40B4-BE49-F238E27FC236}">
                  <a16:creationId xmlns:a16="http://schemas.microsoft.com/office/drawing/2014/main" id="{325566E7-DCAD-17DA-1B65-0ABAEE8216E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67742" y="2077936"/>
              <a:ext cx="239603" cy="274320"/>
            </a:xfrm>
            <a:prstGeom prst="rect">
              <a:avLst/>
            </a:prstGeom>
          </p:spPr>
        </p:pic>
        <p:pic>
          <p:nvPicPr>
            <p:cNvPr id="30" name="Picture 29">
              <a:extLst>
                <a:ext uri="{FF2B5EF4-FFF2-40B4-BE49-F238E27FC236}">
                  <a16:creationId xmlns:a16="http://schemas.microsoft.com/office/drawing/2014/main" id="{739FF9DB-A3ED-2EEE-BB50-60D703E3563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62537" y="2016529"/>
              <a:ext cx="239603" cy="274320"/>
            </a:xfrm>
            <a:prstGeom prst="rect">
              <a:avLst/>
            </a:prstGeom>
          </p:spPr>
        </p:pic>
      </p:grpSp>
      <p:grpSp>
        <p:nvGrpSpPr>
          <p:cNvPr id="48" name="Group 47">
            <a:extLst>
              <a:ext uri="{FF2B5EF4-FFF2-40B4-BE49-F238E27FC236}">
                <a16:creationId xmlns:a16="http://schemas.microsoft.com/office/drawing/2014/main" id="{71740AF2-B899-753B-0BF6-16A6D891AD26}"/>
              </a:ext>
            </a:extLst>
          </p:cNvPr>
          <p:cNvGrpSpPr/>
          <p:nvPr/>
        </p:nvGrpSpPr>
        <p:grpSpPr>
          <a:xfrm>
            <a:off x="4423528" y="2054132"/>
            <a:ext cx="4168107" cy="286121"/>
            <a:chOff x="4340681" y="1710447"/>
            <a:chExt cx="4168107" cy="286121"/>
          </a:xfrm>
        </p:grpSpPr>
        <p:pic>
          <p:nvPicPr>
            <p:cNvPr id="22" name="Picture 21">
              <a:extLst>
                <a:ext uri="{FF2B5EF4-FFF2-40B4-BE49-F238E27FC236}">
                  <a16:creationId xmlns:a16="http://schemas.microsoft.com/office/drawing/2014/main" id="{FBF29518-73EB-B4E3-9475-186B3DB0AFC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71555" y="1720391"/>
              <a:ext cx="239603" cy="274320"/>
            </a:xfrm>
            <a:prstGeom prst="rect">
              <a:avLst/>
            </a:prstGeom>
          </p:spPr>
        </p:pic>
        <p:pic>
          <p:nvPicPr>
            <p:cNvPr id="24" name="Picture 23">
              <a:extLst>
                <a:ext uri="{FF2B5EF4-FFF2-40B4-BE49-F238E27FC236}">
                  <a16:creationId xmlns:a16="http://schemas.microsoft.com/office/drawing/2014/main" id="{A7E0DC5B-6959-32D4-3278-4DC859EEA7B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340681" y="1722248"/>
              <a:ext cx="239603" cy="274320"/>
            </a:xfrm>
            <a:prstGeom prst="rect">
              <a:avLst/>
            </a:prstGeom>
          </p:spPr>
        </p:pic>
        <p:pic>
          <p:nvPicPr>
            <p:cNvPr id="25" name="Picture 24">
              <a:extLst>
                <a:ext uri="{FF2B5EF4-FFF2-40B4-BE49-F238E27FC236}">
                  <a16:creationId xmlns:a16="http://schemas.microsoft.com/office/drawing/2014/main" id="{2AA36D01-11F2-A108-9328-D165C165B07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66019" y="1720391"/>
              <a:ext cx="239603" cy="274320"/>
            </a:xfrm>
            <a:prstGeom prst="rect">
              <a:avLst/>
            </a:prstGeom>
          </p:spPr>
        </p:pic>
        <p:pic>
          <p:nvPicPr>
            <p:cNvPr id="41" name="Picture 40">
              <a:extLst>
                <a:ext uri="{FF2B5EF4-FFF2-40B4-BE49-F238E27FC236}">
                  <a16:creationId xmlns:a16="http://schemas.microsoft.com/office/drawing/2014/main" id="{E7B04F05-0254-C797-9844-D4168A6561A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69185" y="1710447"/>
              <a:ext cx="239603" cy="274320"/>
            </a:xfrm>
            <a:prstGeom prst="rect">
              <a:avLst/>
            </a:prstGeom>
          </p:spPr>
        </p:pic>
      </p:grpSp>
      <p:sp>
        <p:nvSpPr>
          <p:cNvPr id="4" name="TextBox 3">
            <a:extLst>
              <a:ext uri="{FF2B5EF4-FFF2-40B4-BE49-F238E27FC236}">
                <a16:creationId xmlns:a16="http://schemas.microsoft.com/office/drawing/2014/main" id="{79FBD72A-6807-9BE1-0107-8F7222E95FB3}"/>
              </a:ext>
            </a:extLst>
          </p:cNvPr>
          <p:cNvSpPr txBox="1"/>
          <p:nvPr/>
        </p:nvSpPr>
        <p:spPr>
          <a:xfrm>
            <a:off x="6132482" y="5893943"/>
            <a:ext cx="2476727" cy="523220"/>
          </a:xfrm>
          <a:prstGeom prst="rect">
            <a:avLst/>
          </a:prstGeom>
          <a:noFill/>
        </p:spPr>
        <p:txBody>
          <a:bodyPr wrap="square" rtlCol="0">
            <a:spAutoFit/>
          </a:bodyPr>
          <a:lstStyle/>
          <a:p>
            <a:r>
              <a:rPr lang="en-US" sz="2800" dirty="0">
                <a:solidFill>
                  <a:srgbClr val="FFC000"/>
                </a:solidFill>
              </a:rPr>
              <a:t>but not always!</a:t>
            </a:r>
          </a:p>
        </p:txBody>
      </p:sp>
    </p:spTree>
    <p:extLst>
      <p:ext uri="{BB962C8B-B14F-4D97-AF65-F5344CB8AC3E}">
        <p14:creationId xmlns:p14="http://schemas.microsoft.com/office/powerpoint/2010/main" val="595175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53" presetClass="entr" presetSubtype="16" fill="hold" grpId="0" nodeType="afterEffect">
                                  <p:stCondLst>
                                    <p:cond delay="100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DB4DF-2182-E0A6-C216-ECA179A3B856}"/>
              </a:ext>
            </a:extLst>
          </p:cNvPr>
          <p:cNvSpPr>
            <a:spLocks noGrp="1"/>
          </p:cNvSpPr>
          <p:nvPr>
            <p:ph type="title"/>
          </p:nvPr>
        </p:nvSpPr>
        <p:spPr>
          <a:xfrm>
            <a:off x="528918" y="313392"/>
            <a:ext cx="8234082" cy="643404"/>
          </a:xfrm>
        </p:spPr>
        <p:txBody>
          <a:bodyPr>
            <a:normAutofit/>
          </a:bodyPr>
          <a:lstStyle/>
          <a:p>
            <a:r>
              <a:rPr lang="en-US" sz="3600" dirty="0"/>
              <a:t>The Great SEB Disappearing Act</a:t>
            </a:r>
          </a:p>
        </p:txBody>
      </p:sp>
      <p:sp>
        <p:nvSpPr>
          <p:cNvPr id="19" name="Content Placeholder 18">
            <a:extLst>
              <a:ext uri="{FF2B5EF4-FFF2-40B4-BE49-F238E27FC236}">
                <a16:creationId xmlns:a16="http://schemas.microsoft.com/office/drawing/2014/main" id="{D17B3E00-3B92-4081-A29A-7BEA01519C29}"/>
              </a:ext>
            </a:extLst>
          </p:cNvPr>
          <p:cNvSpPr>
            <a:spLocks noGrp="1"/>
          </p:cNvSpPr>
          <p:nvPr>
            <p:ph idx="1"/>
          </p:nvPr>
        </p:nvSpPr>
        <p:spPr>
          <a:xfrm>
            <a:off x="569304" y="1056385"/>
            <a:ext cx="10629900" cy="557761"/>
          </a:xfrm>
        </p:spPr>
        <p:txBody>
          <a:bodyPr>
            <a:normAutofit/>
          </a:bodyPr>
          <a:lstStyle/>
          <a:p>
            <a:r>
              <a:rPr lang="en-US" dirty="0"/>
              <a:t>Every ~15 years the SEB undergoes a set of two </a:t>
            </a:r>
            <a:r>
              <a:rPr lang="en-US" dirty="0" err="1"/>
              <a:t>fadings</a:t>
            </a:r>
            <a:r>
              <a:rPr lang="en-US" dirty="0"/>
              <a:t> over ~4 years </a:t>
            </a:r>
          </a:p>
        </p:txBody>
      </p:sp>
      <p:pic>
        <p:nvPicPr>
          <p:cNvPr id="5" name="Picture 4">
            <a:extLst>
              <a:ext uri="{FF2B5EF4-FFF2-40B4-BE49-F238E27FC236}">
                <a16:creationId xmlns:a16="http://schemas.microsoft.com/office/drawing/2014/main" id="{6E4B528C-881A-E277-C115-D159D3D8E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88" y="1970643"/>
            <a:ext cx="5943600" cy="2921718"/>
          </a:xfrm>
          <a:prstGeom prst="rect">
            <a:avLst/>
          </a:prstGeom>
        </p:spPr>
      </p:pic>
      <p:sp>
        <p:nvSpPr>
          <p:cNvPr id="8" name="TextBox 7">
            <a:extLst>
              <a:ext uri="{FF2B5EF4-FFF2-40B4-BE49-F238E27FC236}">
                <a16:creationId xmlns:a16="http://schemas.microsoft.com/office/drawing/2014/main" id="{AE72FEC6-85E9-BFF6-DF91-8872A26DD1BD}"/>
              </a:ext>
            </a:extLst>
          </p:cNvPr>
          <p:cNvSpPr txBox="1"/>
          <p:nvPr/>
        </p:nvSpPr>
        <p:spPr>
          <a:xfrm>
            <a:off x="528918" y="6492874"/>
            <a:ext cx="6544235" cy="276999"/>
          </a:xfrm>
          <a:prstGeom prst="rect">
            <a:avLst/>
          </a:prstGeom>
          <a:noFill/>
        </p:spPr>
        <p:txBody>
          <a:bodyPr wrap="square">
            <a:spAutoFit/>
          </a:bodyPr>
          <a:lstStyle/>
          <a:p>
            <a:r>
              <a:rPr lang="en-US" sz="1200" dirty="0">
                <a:hlinkClick r:id="rId4"/>
              </a:rPr>
              <a:t>https://news.softpedia.com/news/Jupiter-Loses-Its-Southern-Equatorial-Belt-141942.shtml</a:t>
            </a:r>
            <a:r>
              <a:rPr lang="en-US" sz="1200" dirty="0"/>
              <a:t> </a:t>
            </a:r>
          </a:p>
        </p:txBody>
      </p:sp>
      <p:sp>
        <p:nvSpPr>
          <p:cNvPr id="9" name="Content Placeholder 18">
            <a:extLst>
              <a:ext uri="{FF2B5EF4-FFF2-40B4-BE49-F238E27FC236}">
                <a16:creationId xmlns:a16="http://schemas.microsoft.com/office/drawing/2014/main" id="{1C0EA7A4-250E-0430-DAF2-0741E6D95A15}"/>
              </a:ext>
            </a:extLst>
          </p:cNvPr>
          <p:cNvSpPr txBox="1">
            <a:spLocks/>
          </p:cNvSpPr>
          <p:nvPr/>
        </p:nvSpPr>
        <p:spPr>
          <a:xfrm>
            <a:off x="407895" y="4925351"/>
            <a:ext cx="3169024" cy="392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Credit: Anthony Wesley</a:t>
            </a:r>
          </a:p>
        </p:txBody>
      </p:sp>
      <p:sp>
        <p:nvSpPr>
          <p:cNvPr id="10" name="Content Placeholder 18">
            <a:extLst>
              <a:ext uri="{FF2B5EF4-FFF2-40B4-BE49-F238E27FC236}">
                <a16:creationId xmlns:a16="http://schemas.microsoft.com/office/drawing/2014/main" id="{BE5E3374-EDF6-716A-9C8A-9B38FB52D5A5}"/>
              </a:ext>
            </a:extLst>
          </p:cNvPr>
          <p:cNvSpPr txBox="1">
            <a:spLocks/>
          </p:cNvSpPr>
          <p:nvPr/>
        </p:nvSpPr>
        <p:spPr>
          <a:xfrm>
            <a:off x="6808693" y="1935555"/>
            <a:ext cx="4975412" cy="23949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some reason, the convection stops and the belt cools, covered by ammonia clouds</a:t>
            </a:r>
          </a:p>
          <a:p>
            <a:r>
              <a:rPr lang="en-US" dirty="0"/>
              <a:t>Last episode 2010 – getting near another episode?</a:t>
            </a:r>
          </a:p>
        </p:txBody>
      </p:sp>
      <p:pic>
        <p:nvPicPr>
          <p:cNvPr id="11" name="Picture 10">
            <a:extLst>
              <a:ext uri="{FF2B5EF4-FFF2-40B4-BE49-F238E27FC236}">
                <a16:creationId xmlns:a16="http://schemas.microsoft.com/office/drawing/2014/main" id="{C29E4FB8-A336-7BAF-FBD3-98B5D6579D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8731" y="2210127"/>
            <a:ext cx="5355336" cy="2578061"/>
          </a:xfrm>
          <a:prstGeom prst="rect">
            <a:avLst/>
          </a:prstGeom>
        </p:spPr>
      </p:pic>
    </p:spTree>
    <p:extLst>
      <p:ext uri="{BB962C8B-B14F-4D97-AF65-F5344CB8AC3E}">
        <p14:creationId xmlns:p14="http://schemas.microsoft.com/office/powerpoint/2010/main" val="3072846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225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750"/>
                            </p:stCondLst>
                            <p:childTnLst>
                              <p:par>
                                <p:cTn id="23" presetID="10" presetClass="entr" presetSubtype="0" fill="hold" grpId="0" nodeType="afterEffect">
                                  <p:stCondLst>
                                    <p:cond delay="5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fade">
                                      <p:cBhvr>
                                        <p:cTn id="30" dur="500"/>
                                        <p:tgtEl>
                                          <p:spTgt spid="10">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0">
                                            <p:txEl>
                                              <p:pRg st="0" end="0"/>
                                            </p:txEl>
                                          </p:spTgt>
                                        </p:tgtEl>
                                      </p:cBhvr>
                                    </p:animEffect>
                                    <p:set>
                                      <p:cBhvr>
                                        <p:cTn id="35" dur="1" fill="hold">
                                          <p:stCondLst>
                                            <p:cond delay="499"/>
                                          </p:stCondLst>
                                        </p:cTn>
                                        <p:tgtEl>
                                          <p:spTgt spid="10">
                                            <p:txEl>
                                              <p:pRg st="0" end="0"/>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0">
                                            <p:txEl>
                                              <p:pRg st="1" end="1"/>
                                            </p:txEl>
                                          </p:spTgt>
                                        </p:tgtEl>
                                      </p:cBhvr>
                                    </p:animEffect>
                                    <p:set>
                                      <p:cBhvr>
                                        <p:cTn id="38" dur="1" fill="hold">
                                          <p:stCondLst>
                                            <p:cond delay="499"/>
                                          </p:stCondLst>
                                        </p:cTn>
                                        <p:tgtEl>
                                          <p:spTgt spid="10">
                                            <p:txEl>
                                              <p:pRg st="1" end="1"/>
                                            </p:txEl>
                                          </p:spTgt>
                                        </p:tgtEl>
                                        <p:attrNameLst>
                                          <p:attrName>style.visibility</p:attrName>
                                        </p:attrNameLst>
                                      </p:cBhvr>
                                      <p:to>
                                        <p:strVal val="hidden"/>
                                      </p:to>
                                    </p:set>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8" grpId="0"/>
      <p:bldP spid="9" grpId="0"/>
      <p:bldP spid="10" grpId="0" uiExpand="1" build="p"/>
      <p:bldP spid="10" grpI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E85E-D773-00EF-DB5A-6E78A54C1E2C}"/>
              </a:ext>
            </a:extLst>
          </p:cNvPr>
          <p:cNvSpPr>
            <a:spLocks noGrp="1"/>
          </p:cNvSpPr>
          <p:nvPr>
            <p:ph type="title"/>
          </p:nvPr>
        </p:nvSpPr>
        <p:spPr>
          <a:xfrm>
            <a:off x="941197" y="196856"/>
            <a:ext cx="10515600" cy="760551"/>
          </a:xfrm>
        </p:spPr>
        <p:txBody>
          <a:bodyPr>
            <a:normAutofit/>
          </a:bodyPr>
          <a:lstStyle/>
          <a:p>
            <a:r>
              <a:rPr lang="en-US" sz="3600" dirty="0"/>
              <a:t>The Easy Stuff</a:t>
            </a:r>
          </a:p>
        </p:txBody>
      </p:sp>
      <p:sp>
        <p:nvSpPr>
          <p:cNvPr id="3" name="Content Placeholder 2">
            <a:extLst>
              <a:ext uri="{FF2B5EF4-FFF2-40B4-BE49-F238E27FC236}">
                <a16:creationId xmlns:a16="http://schemas.microsoft.com/office/drawing/2014/main" id="{D2AF30CB-35D4-2B52-28A4-59B1AC9AE12C}"/>
              </a:ext>
            </a:extLst>
          </p:cNvPr>
          <p:cNvSpPr>
            <a:spLocks noGrp="1"/>
          </p:cNvSpPr>
          <p:nvPr>
            <p:ph idx="1"/>
          </p:nvPr>
        </p:nvSpPr>
        <p:spPr>
          <a:xfrm>
            <a:off x="7823850" y="3449382"/>
            <a:ext cx="4130585" cy="2914704"/>
          </a:xfrm>
        </p:spPr>
        <p:txBody>
          <a:bodyPr>
            <a:normAutofit/>
          </a:bodyPr>
          <a:lstStyle/>
          <a:p>
            <a:r>
              <a:rPr lang="en-US" sz="2000" dirty="0"/>
              <a:t>Ganymede provides the most prominent shadow due to its size</a:t>
            </a:r>
          </a:p>
          <a:p>
            <a:r>
              <a:rPr lang="en-US" sz="2000" dirty="0"/>
              <a:t>Io is the most frequent </a:t>
            </a:r>
            <a:r>
              <a:rPr lang="en-US" sz="2000" dirty="0" err="1"/>
              <a:t>transitor</a:t>
            </a:r>
            <a:endParaRPr lang="en-US" sz="2000" dirty="0"/>
          </a:p>
          <a:p>
            <a:r>
              <a:rPr lang="en-US" sz="2000" dirty="0"/>
              <a:t>Best time for eclipse is at quadrature (3 months before or after opposition)</a:t>
            </a:r>
          </a:p>
          <a:p>
            <a:r>
              <a:rPr lang="en-US" sz="2000" dirty="0"/>
              <a:t>“Mutual Events” every few years at Jovian equinox (2026)</a:t>
            </a:r>
          </a:p>
        </p:txBody>
      </p:sp>
      <p:pic>
        <p:nvPicPr>
          <p:cNvPr id="6" name="Picture 5">
            <a:extLst>
              <a:ext uri="{FF2B5EF4-FFF2-40B4-BE49-F238E27FC236}">
                <a16:creationId xmlns:a16="http://schemas.microsoft.com/office/drawing/2014/main" id="{DDAC9B15-E577-8876-2521-F42CC4529D3C}"/>
              </a:ext>
            </a:extLst>
          </p:cNvPr>
          <p:cNvPicPr>
            <a:picLocks noChangeAspect="1"/>
          </p:cNvPicPr>
          <p:nvPr/>
        </p:nvPicPr>
        <p:blipFill>
          <a:blip r:embed="rId3"/>
          <a:stretch>
            <a:fillRect/>
          </a:stretch>
        </p:blipFill>
        <p:spPr>
          <a:xfrm>
            <a:off x="941197" y="1001164"/>
            <a:ext cx="8039100" cy="2305050"/>
          </a:xfrm>
          <a:prstGeom prst="rect">
            <a:avLst/>
          </a:prstGeom>
        </p:spPr>
      </p:pic>
      <p:sp>
        <p:nvSpPr>
          <p:cNvPr id="16" name="TextBox 15">
            <a:extLst>
              <a:ext uri="{FF2B5EF4-FFF2-40B4-BE49-F238E27FC236}">
                <a16:creationId xmlns:a16="http://schemas.microsoft.com/office/drawing/2014/main" id="{97B07117-B011-FBD5-B63C-D84F8EA4D244}"/>
              </a:ext>
            </a:extLst>
          </p:cNvPr>
          <p:cNvSpPr txBox="1"/>
          <p:nvPr/>
        </p:nvSpPr>
        <p:spPr>
          <a:xfrm>
            <a:off x="238908" y="6507255"/>
            <a:ext cx="11093821" cy="307777"/>
          </a:xfrm>
          <a:prstGeom prst="rect">
            <a:avLst/>
          </a:prstGeom>
          <a:noFill/>
        </p:spPr>
        <p:txBody>
          <a:bodyPr wrap="square">
            <a:spAutoFit/>
          </a:bodyPr>
          <a:lstStyle/>
          <a:p>
            <a:r>
              <a:rPr lang="en-US" sz="1400" dirty="0">
                <a:hlinkClick r:id="rId4">
                  <a:extLst>
                    <a:ext uri="{A12FA001-AC4F-418D-AE19-62706E023703}">
                      <ahyp:hlinkClr xmlns:ahyp="http://schemas.microsoft.com/office/drawing/2018/hyperlinkcolor" val="tx"/>
                    </a:ext>
                  </a:extLst>
                </a:hlinkClick>
              </a:rPr>
              <a:t>https://skyandtelescope.org/wp-content/plugins/observing-tools/jupiter_moons/jupiter.html</a:t>
            </a:r>
            <a:r>
              <a:rPr lang="en-US" sz="1400" dirty="0"/>
              <a:t> </a:t>
            </a:r>
          </a:p>
        </p:txBody>
      </p:sp>
      <p:grpSp>
        <p:nvGrpSpPr>
          <p:cNvPr id="49" name="Group 48">
            <a:extLst>
              <a:ext uri="{FF2B5EF4-FFF2-40B4-BE49-F238E27FC236}">
                <a16:creationId xmlns:a16="http://schemas.microsoft.com/office/drawing/2014/main" id="{403DC5B1-A737-023B-B9BA-14AE24FA5EBD}"/>
              </a:ext>
            </a:extLst>
          </p:cNvPr>
          <p:cNvGrpSpPr/>
          <p:nvPr/>
        </p:nvGrpSpPr>
        <p:grpSpPr>
          <a:xfrm>
            <a:off x="4349697" y="2016529"/>
            <a:ext cx="4157648" cy="335727"/>
            <a:chOff x="4349697" y="2016529"/>
            <a:chExt cx="4157648" cy="335727"/>
          </a:xfrm>
        </p:grpSpPr>
        <p:pic>
          <p:nvPicPr>
            <p:cNvPr id="18" name="Picture 17">
              <a:extLst>
                <a:ext uri="{FF2B5EF4-FFF2-40B4-BE49-F238E27FC236}">
                  <a16:creationId xmlns:a16="http://schemas.microsoft.com/office/drawing/2014/main" id="{7520C68D-125B-DB55-5484-56F5634E6F8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349697" y="2055152"/>
              <a:ext cx="239603" cy="274320"/>
            </a:xfrm>
            <a:prstGeom prst="rect">
              <a:avLst/>
            </a:prstGeom>
          </p:spPr>
        </p:pic>
        <p:pic>
          <p:nvPicPr>
            <p:cNvPr id="21" name="Picture 20">
              <a:extLst>
                <a:ext uri="{FF2B5EF4-FFF2-40B4-BE49-F238E27FC236}">
                  <a16:creationId xmlns:a16="http://schemas.microsoft.com/office/drawing/2014/main" id="{5B148A85-3CD9-2C5F-D0D2-708BC75D4A9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66018" y="2043556"/>
              <a:ext cx="239603" cy="274320"/>
            </a:xfrm>
            <a:prstGeom prst="rect">
              <a:avLst/>
            </a:prstGeom>
          </p:spPr>
        </p:pic>
        <p:pic>
          <p:nvPicPr>
            <p:cNvPr id="23" name="Picture 22">
              <a:extLst>
                <a:ext uri="{FF2B5EF4-FFF2-40B4-BE49-F238E27FC236}">
                  <a16:creationId xmlns:a16="http://schemas.microsoft.com/office/drawing/2014/main" id="{325566E7-DCAD-17DA-1B65-0ABAEE8216E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67742" y="2077936"/>
              <a:ext cx="239603" cy="274320"/>
            </a:xfrm>
            <a:prstGeom prst="rect">
              <a:avLst/>
            </a:prstGeom>
          </p:spPr>
        </p:pic>
        <p:pic>
          <p:nvPicPr>
            <p:cNvPr id="30" name="Picture 29">
              <a:extLst>
                <a:ext uri="{FF2B5EF4-FFF2-40B4-BE49-F238E27FC236}">
                  <a16:creationId xmlns:a16="http://schemas.microsoft.com/office/drawing/2014/main" id="{739FF9DB-A3ED-2EEE-BB50-60D703E3563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62537" y="2016529"/>
              <a:ext cx="239603" cy="274320"/>
            </a:xfrm>
            <a:prstGeom prst="rect">
              <a:avLst/>
            </a:prstGeom>
          </p:spPr>
        </p:pic>
      </p:grpSp>
      <p:grpSp>
        <p:nvGrpSpPr>
          <p:cNvPr id="50" name="Group 49">
            <a:extLst>
              <a:ext uri="{FF2B5EF4-FFF2-40B4-BE49-F238E27FC236}">
                <a16:creationId xmlns:a16="http://schemas.microsoft.com/office/drawing/2014/main" id="{9749B3B8-C820-EF70-1770-33E72843F7E7}"/>
              </a:ext>
            </a:extLst>
          </p:cNvPr>
          <p:cNvGrpSpPr/>
          <p:nvPr/>
        </p:nvGrpSpPr>
        <p:grpSpPr>
          <a:xfrm>
            <a:off x="4369272" y="2352256"/>
            <a:ext cx="4138072" cy="317610"/>
            <a:chOff x="4369272" y="2352256"/>
            <a:chExt cx="4138072" cy="317610"/>
          </a:xfrm>
        </p:grpSpPr>
        <p:pic>
          <p:nvPicPr>
            <p:cNvPr id="26" name="Picture 25">
              <a:extLst>
                <a:ext uri="{FF2B5EF4-FFF2-40B4-BE49-F238E27FC236}">
                  <a16:creationId xmlns:a16="http://schemas.microsoft.com/office/drawing/2014/main" id="{034F99F6-605E-53F7-FB76-A653DB15D28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51891" y="2364353"/>
              <a:ext cx="239603" cy="274320"/>
            </a:xfrm>
            <a:prstGeom prst="rect">
              <a:avLst/>
            </a:prstGeom>
          </p:spPr>
        </p:pic>
        <p:pic>
          <p:nvPicPr>
            <p:cNvPr id="27" name="Picture 26">
              <a:extLst>
                <a:ext uri="{FF2B5EF4-FFF2-40B4-BE49-F238E27FC236}">
                  <a16:creationId xmlns:a16="http://schemas.microsoft.com/office/drawing/2014/main" id="{95A8C004-B7FB-684E-9229-0B1547F46B9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67741" y="2395546"/>
              <a:ext cx="239603" cy="274320"/>
            </a:xfrm>
            <a:prstGeom prst="rect">
              <a:avLst/>
            </a:prstGeom>
          </p:spPr>
        </p:pic>
        <p:pic>
          <p:nvPicPr>
            <p:cNvPr id="28" name="Picture 27">
              <a:extLst>
                <a:ext uri="{FF2B5EF4-FFF2-40B4-BE49-F238E27FC236}">
                  <a16:creationId xmlns:a16="http://schemas.microsoft.com/office/drawing/2014/main" id="{008EF051-DD44-C699-7A78-CE490462F44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369272" y="2352256"/>
              <a:ext cx="239603" cy="274320"/>
            </a:xfrm>
            <a:prstGeom prst="rect">
              <a:avLst/>
            </a:prstGeom>
          </p:spPr>
        </p:pic>
        <p:pic>
          <p:nvPicPr>
            <p:cNvPr id="31" name="Picture 30">
              <a:extLst>
                <a:ext uri="{FF2B5EF4-FFF2-40B4-BE49-F238E27FC236}">
                  <a16:creationId xmlns:a16="http://schemas.microsoft.com/office/drawing/2014/main" id="{B05E8440-9465-69D7-BB21-0425D1E08FD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78032" y="2364353"/>
              <a:ext cx="239603" cy="274320"/>
            </a:xfrm>
            <a:prstGeom prst="rect">
              <a:avLst/>
            </a:prstGeom>
          </p:spPr>
        </p:pic>
      </p:grpSp>
      <p:grpSp>
        <p:nvGrpSpPr>
          <p:cNvPr id="48" name="Group 47">
            <a:extLst>
              <a:ext uri="{FF2B5EF4-FFF2-40B4-BE49-F238E27FC236}">
                <a16:creationId xmlns:a16="http://schemas.microsoft.com/office/drawing/2014/main" id="{71740AF2-B899-753B-0BF6-16A6D891AD26}"/>
              </a:ext>
            </a:extLst>
          </p:cNvPr>
          <p:cNvGrpSpPr/>
          <p:nvPr/>
        </p:nvGrpSpPr>
        <p:grpSpPr>
          <a:xfrm>
            <a:off x="4340681" y="1710447"/>
            <a:ext cx="4168107" cy="286121"/>
            <a:chOff x="4340681" y="1710447"/>
            <a:chExt cx="4168107" cy="286121"/>
          </a:xfrm>
        </p:grpSpPr>
        <p:pic>
          <p:nvPicPr>
            <p:cNvPr id="22" name="Picture 21">
              <a:extLst>
                <a:ext uri="{FF2B5EF4-FFF2-40B4-BE49-F238E27FC236}">
                  <a16:creationId xmlns:a16="http://schemas.microsoft.com/office/drawing/2014/main" id="{FBF29518-73EB-B4E3-9475-186B3DB0AFC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71555" y="1720391"/>
              <a:ext cx="239603" cy="274320"/>
            </a:xfrm>
            <a:prstGeom prst="rect">
              <a:avLst/>
            </a:prstGeom>
          </p:spPr>
        </p:pic>
        <p:pic>
          <p:nvPicPr>
            <p:cNvPr id="24" name="Picture 23">
              <a:extLst>
                <a:ext uri="{FF2B5EF4-FFF2-40B4-BE49-F238E27FC236}">
                  <a16:creationId xmlns:a16="http://schemas.microsoft.com/office/drawing/2014/main" id="{A7E0DC5B-6959-32D4-3278-4DC859EEA7B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340681" y="1722248"/>
              <a:ext cx="239603" cy="274320"/>
            </a:xfrm>
            <a:prstGeom prst="rect">
              <a:avLst/>
            </a:prstGeom>
          </p:spPr>
        </p:pic>
        <p:pic>
          <p:nvPicPr>
            <p:cNvPr id="25" name="Picture 24">
              <a:extLst>
                <a:ext uri="{FF2B5EF4-FFF2-40B4-BE49-F238E27FC236}">
                  <a16:creationId xmlns:a16="http://schemas.microsoft.com/office/drawing/2014/main" id="{2AA36D01-11F2-A108-9328-D165C165B07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66019" y="1720391"/>
              <a:ext cx="239603" cy="274320"/>
            </a:xfrm>
            <a:prstGeom prst="rect">
              <a:avLst/>
            </a:prstGeom>
          </p:spPr>
        </p:pic>
        <p:pic>
          <p:nvPicPr>
            <p:cNvPr id="41" name="Picture 40">
              <a:extLst>
                <a:ext uri="{FF2B5EF4-FFF2-40B4-BE49-F238E27FC236}">
                  <a16:creationId xmlns:a16="http://schemas.microsoft.com/office/drawing/2014/main" id="{E7B04F05-0254-C797-9844-D4168A6561A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69185" y="1710447"/>
              <a:ext cx="239603" cy="274320"/>
            </a:xfrm>
            <a:prstGeom prst="rect">
              <a:avLst/>
            </a:prstGeom>
          </p:spPr>
        </p:pic>
      </p:grpSp>
      <p:grpSp>
        <p:nvGrpSpPr>
          <p:cNvPr id="52" name="Group 51">
            <a:extLst>
              <a:ext uri="{FF2B5EF4-FFF2-40B4-BE49-F238E27FC236}">
                <a16:creationId xmlns:a16="http://schemas.microsoft.com/office/drawing/2014/main" id="{F1F85E6D-06DF-FE87-AF00-CBE8162C684A}"/>
              </a:ext>
            </a:extLst>
          </p:cNvPr>
          <p:cNvGrpSpPr/>
          <p:nvPr/>
        </p:nvGrpSpPr>
        <p:grpSpPr>
          <a:xfrm>
            <a:off x="4349697" y="2662098"/>
            <a:ext cx="4018454" cy="327182"/>
            <a:chOff x="4369088" y="2944186"/>
            <a:chExt cx="4018454" cy="327182"/>
          </a:xfrm>
        </p:grpSpPr>
        <p:pic>
          <p:nvPicPr>
            <p:cNvPr id="34" name="Picture 33">
              <a:extLst>
                <a:ext uri="{FF2B5EF4-FFF2-40B4-BE49-F238E27FC236}">
                  <a16:creationId xmlns:a16="http://schemas.microsoft.com/office/drawing/2014/main" id="{53663F86-EC6B-9A13-65BA-C4ED7063B44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51814" y="2944186"/>
              <a:ext cx="239603" cy="274320"/>
            </a:xfrm>
            <a:prstGeom prst="rect">
              <a:avLst/>
            </a:prstGeom>
          </p:spPr>
        </p:pic>
        <p:pic>
          <p:nvPicPr>
            <p:cNvPr id="35" name="Picture 34">
              <a:extLst>
                <a:ext uri="{FF2B5EF4-FFF2-40B4-BE49-F238E27FC236}">
                  <a16:creationId xmlns:a16="http://schemas.microsoft.com/office/drawing/2014/main" id="{F3AF6D01-931E-4168-4F1A-615E742A02C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47939" y="2997048"/>
              <a:ext cx="239603" cy="274320"/>
            </a:xfrm>
            <a:prstGeom prst="rect">
              <a:avLst/>
            </a:prstGeom>
          </p:spPr>
        </p:pic>
        <p:pic>
          <p:nvPicPr>
            <p:cNvPr id="36" name="Picture 35">
              <a:extLst>
                <a:ext uri="{FF2B5EF4-FFF2-40B4-BE49-F238E27FC236}">
                  <a16:creationId xmlns:a16="http://schemas.microsoft.com/office/drawing/2014/main" id="{AD0BF370-ADF7-8311-035B-8A56EE513CF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63152" y="2975379"/>
              <a:ext cx="239603" cy="274320"/>
            </a:xfrm>
            <a:prstGeom prst="rect">
              <a:avLst/>
            </a:prstGeom>
          </p:spPr>
        </p:pic>
        <p:pic>
          <p:nvPicPr>
            <p:cNvPr id="44" name="Picture 43">
              <a:extLst>
                <a:ext uri="{FF2B5EF4-FFF2-40B4-BE49-F238E27FC236}">
                  <a16:creationId xmlns:a16="http://schemas.microsoft.com/office/drawing/2014/main" id="{E44B3D81-0E2B-F7A7-7FE5-342D0ABFFBC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369088" y="2970577"/>
              <a:ext cx="239603" cy="274320"/>
            </a:xfrm>
            <a:prstGeom prst="rect">
              <a:avLst/>
            </a:prstGeom>
          </p:spPr>
        </p:pic>
      </p:grpSp>
      <p:pic>
        <p:nvPicPr>
          <p:cNvPr id="47" name="Picture 46">
            <a:extLst>
              <a:ext uri="{FF2B5EF4-FFF2-40B4-BE49-F238E27FC236}">
                <a16:creationId xmlns:a16="http://schemas.microsoft.com/office/drawing/2014/main" id="{70EA808D-3367-B57F-5790-F15E538074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0386" y="3411089"/>
            <a:ext cx="3383280" cy="2706624"/>
          </a:xfrm>
          <a:prstGeom prst="rect">
            <a:avLst/>
          </a:prstGeom>
        </p:spPr>
      </p:pic>
      <p:sp>
        <p:nvSpPr>
          <p:cNvPr id="37" name="Content Placeholder 18">
            <a:extLst>
              <a:ext uri="{FF2B5EF4-FFF2-40B4-BE49-F238E27FC236}">
                <a16:creationId xmlns:a16="http://schemas.microsoft.com/office/drawing/2014/main" id="{4CB42043-C6D8-BD86-86EA-1356B33C565F}"/>
              </a:ext>
            </a:extLst>
          </p:cNvPr>
          <p:cNvSpPr txBox="1">
            <a:spLocks/>
          </p:cNvSpPr>
          <p:nvPr/>
        </p:nvSpPr>
        <p:spPr>
          <a:xfrm>
            <a:off x="4093520" y="6116474"/>
            <a:ext cx="2172809" cy="392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Credit: Clyde Foster</a:t>
            </a:r>
          </a:p>
        </p:txBody>
      </p:sp>
      <p:pic>
        <p:nvPicPr>
          <p:cNvPr id="5" name="Picture 4">
            <a:extLst>
              <a:ext uri="{FF2B5EF4-FFF2-40B4-BE49-F238E27FC236}">
                <a16:creationId xmlns:a16="http://schemas.microsoft.com/office/drawing/2014/main" id="{76BA08EF-B0A0-4080-30BF-3CE2821EEBC9}"/>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44105" r="11908" b="7824"/>
          <a:stretch/>
        </p:blipFill>
        <p:spPr>
          <a:xfrm>
            <a:off x="319323" y="3649908"/>
            <a:ext cx="3644105" cy="2466566"/>
          </a:xfrm>
          <a:prstGeom prst="rect">
            <a:avLst/>
          </a:prstGeom>
        </p:spPr>
      </p:pic>
    </p:spTree>
    <p:extLst>
      <p:ext uri="{BB962C8B-B14F-4D97-AF65-F5344CB8AC3E}">
        <p14:creationId xmlns:p14="http://schemas.microsoft.com/office/powerpoint/2010/main" val="3360260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2000"/>
                                        <p:tgtEl>
                                          <p:spTgt spid="50"/>
                                        </p:tgtEl>
                                      </p:cBhvr>
                                    </p:animEffect>
                                    <p:anim calcmode="lin" valueType="num">
                                      <p:cBhvr>
                                        <p:cTn id="8" dur="2000" fill="hold"/>
                                        <p:tgtEl>
                                          <p:spTgt spid="50"/>
                                        </p:tgtEl>
                                        <p:attrNameLst>
                                          <p:attrName>ppt_x</p:attrName>
                                        </p:attrNameLst>
                                      </p:cBhvr>
                                      <p:tavLst>
                                        <p:tav tm="0">
                                          <p:val>
                                            <p:strVal val="#ppt_x"/>
                                          </p:val>
                                        </p:tav>
                                        <p:tav tm="100000">
                                          <p:val>
                                            <p:strVal val="#ppt_x"/>
                                          </p:val>
                                        </p:tav>
                                      </p:tavLst>
                                    </p:anim>
                                    <p:anim calcmode="lin" valueType="num">
                                      <p:cBhvr>
                                        <p:cTn id="9" dur="2000" fill="hold"/>
                                        <p:tgtEl>
                                          <p:spTgt spid="50"/>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75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2000"/>
                                        <p:tgtEl>
                                          <p:spTgt spid="52"/>
                                        </p:tgtEl>
                                      </p:cBhvr>
                                    </p:animEffect>
                                    <p:anim calcmode="lin" valueType="num">
                                      <p:cBhvr>
                                        <p:cTn id="14" dur="2000" fill="hold"/>
                                        <p:tgtEl>
                                          <p:spTgt spid="52"/>
                                        </p:tgtEl>
                                        <p:attrNameLst>
                                          <p:attrName>ppt_x</p:attrName>
                                        </p:attrNameLst>
                                      </p:cBhvr>
                                      <p:tavLst>
                                        <p:tav tm="0">
                                          <p:val>
                                            <p:strVal val="#ppt_x"/>
                                          </p:val>
                                        </p:tav>
                                        <p:tav tm="100000">
                                          <p:val>
                                            <p:strVal val="#ppt_x"/>
                                          </p:val>
                                        </p:tav>
                                      </p:tavLst>
                                    </p:anim>
                                    <p:anim calcmode="lin" valueType="num">
                                      <p:cBhvr>
                                        <p:cTn id="15" dur="2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 presetClass="entr" presetSubtype="8" fill="hold" nodeType="afterEffect">
                                  <p:stCondLst>
                                    <p:cond delay="25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000" fill="hold"/>
                                        <p:tgtEl>
                                          <p:spTgt spid="5"/>
                                        </p:tgtEl>
                                        <p:attrNameLst>
                                          <p:attrName>ppt_x</p:attrName>
                                        </p:attrNameLst>
                                      </p:cBhvr>
                                      <p:tavLst>
                                        <p:tav tm="0">
                                          <p:val>
                                            <p:strVal val="0-#ppt_w/2"/>
                                          </p:val>
                                        </p:tav>
                                        <p:tav tm="100000">
                                          <p:val>
                                            <p:strVal val="#ppt_x"/>
                                          </p:val>
                                        </p:tav>
                                      </p:tavLst>
                                    </p:anim>
                                    <p:anim calcmode="lin" valueType="num">
                                      <p:cBhvr additive="base">
                                        <p:cTn id="27"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1000"/>
                                        <p:tgtEl>
                                          <p:spTgt spid="3">
                                            <p:txEl>
                                              <p:pRg st="2" end="2"/>
                                            </p:txEl>
                                          </p:spTgt>
                                        </p:tgtEl>
                                      </p:cBhvr>
                                    </p:animEffect>
                                    <p:anim calcmode="lin" valueType="num">
                                      <p:cBhvr>
                                        <p:cTn id="4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1000"/>
                                        <p:tgtEl>
                                          <p:spTgt spid="3">
                                            <p:txEl>
                                              <p:pRg st="3" end="3"/>
                                            </p:txEl>
                                          </p:spTgt>
                                        </p:tgtEl>
                                      </p:cBhvr>
                                    </p:animEffect>
                                    <p:anim calcmode="lin" valueType="num">
                                      <p:cBhvr>
                                        <p:cTn id="4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par>
                          <p:cTn id="53" fill="hold">
                            <p:stCondLst>
                              <p:cond delay="1500"/>
                            </p:stCondLst>
                            <p:childTnLst>
                              <p:par>
                                <p:cTn id="54" presetID="10" presetClass="exit" presetSubtype="0" fill="hold" nodeType="after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E85E-D773-00EF-DB5A-6E78A54C1E2C}"/>
              </a:ext>
            </a:extLst>
          </p:cNvPr>
          <p:cNvSpPr>
            <a:spLocks noGrp="1"/>
          </p:cNvSpPr>
          <p:nvPr>
            <p:ph type="title"/>
          </p:nvPr>
        </p:nvSpPr>
        <p:spPr>
          <a:xfrm>
            <a:off x="838200" y="365125"/>
            <a:ext cx="10515600" cy="599835"/>
          </a:xfrm>
        </p:spPr>
        <p:txBody>
          <a:bodyPr>
            <a:normAutofit/>
          </a:bodyPr>
          <a:lstStyle/>
          <a:p>
            <a:r>
              <a:rPr lang="en-US" sz="3600" dirty="0"/>
              <a:t>The Easy Stuff</a:t>
            </a:r>
          </a:p>
        </p:txBody>
      </p:sp>
      <p:pic>
        <p:nvPicPr>
          <p:cNvPr id="6" name="Picture 5">
            <a:extLst>
              <a:ext uri="{FF2B5EF4-FFF2-40B4-BE49-F238E27FC236}">
                <a16:creationId xmlns:a16="http://schemas.microsoft.com/office/drawing/2014/main" id="{DDAC9B15-E577-8876-2521-F42CC4529D3C}"/>
              </a:ext>
            </a:extLst>
          </p:cNvPr>
          <p:cNvPicPr>
            <a:picLocks noChangeAspect="1"/>
          </p:cNvPicPr>
          <p:nvPr/>
        </p:nvPicPr>
        <p:blipFill>
          <a:blip r:embed="rId3"/>
          <a:stretch>
            <a:fillRect/>
          </a:stretch>
        </p:blipFill>
        <p:spPr>
          <a:xfrm>
            <a:off x="941197" y="1001164"/>
            <a:ext cx="8039100" cy="2305050"/>
          </a:xfrm>
          <a:prstGeom prst="rect">
            <a:avLst/>
          </a:prstGeom>
        </p:spPr>
      </p:pic>
      <p:sp>
        <p:nvSpPr>
          <p:cNvPr id="16" name="TextBox 15">
            <a:extLst>
              <a:ext uri="{FF2B5EF4-FFF2-40B4-BE49-F238E27FC236}">
                <a16:creationId xmlns:a16="http://schemas.microsoft.com/office/drawing/2014/main" id="{97B07117-B011-FBD5-B63C-D84F8EA4D244}"/>
              </a:ext>
            </a:extLst>
          </p:cNvPr>
          <p:cNvSpPr txBox="1"/>
          <p:nvPr/>
        </p:nvSpPr>
        <p:spPr>
          <a:xfrm>
            <a:off x="549089" y="6492875"/>
            <a:ext cx="8541123" cy="307777"/>
          </a:xfrm>
          <a:prstGeom prst="rect">
            <a:avLst/>
          </a:prstGeom>
          <a:noFill/>
        </p:spPr>
        <p:txBody>
          <a:bodyPr wrap="square">
            <a:spAutoFit/>
          </a:bodyPr>
          <a:lstStyle/>
          <a:p>
            <a:r>
              <a:rPr lang="en-US" sz="1400" dirty="0">
                <a:solidFill>
                  <a:srgbClr val="FBCA98"/>
                </a:solidFill>
                <a:hlinkClick r:id="rId4">
                  <a:extLst>
                    <a:ext uri="{A12FA001-AC4F-418D-AE19-62706E023703}">
                      <ahyp:hlinkClr xmlns:ahyp="http://schemas.microsoft.com/office/drawing/2018/hyperlinkcolor" val="tx"/>
                    </a:ext>
                  </a:extLst>
                </a:hlinkClick>
              </a:rPr>
              <a:t>https://skyandtelescope.org/observing/interactive-sky-watching-tools/transit-times-of-jupiters-great-red-spot</a:t>
            </a:r>
            <a:r>
              <a:rPr lang="en-US" sz="1400" dirty="0">
                <a:hlinkClick r:id="rId4">
                  <a:extLst>
                    <a:ext uri="{A12FA001-AC4F-418D-AE19-62706E023703}">
                      <ahyp:hlinkClr xmlns:ahyp="http://schemas.microsoft.com/office/drawing/2018/hyperlinkcolor" val="tx"/>
                    </a:ext>
                  </a:extLst>
                </a:hlinkClick>
              </a:rPr>
              <a:t>/</a:t>
            </a:r>
            <a:r>
              <a:rPr lang="en-US" sz="1400" dirty="0"/>
              <a:t> </a:t>
            </a:r>
          </a:p>
        </p:txBody>
      </p:sp>
      <p:grpSp>
        <p:nvGrpSpPr>
          <p:cNvPr id="49" name="Group 48">
            <a:extLst>
              <a:ext uri="{FF2B5EF4-FFF2-40B4-BE49-F238E27FC236}">
                <a16:creationId xmlns:a16="http://schemas.microsoft.com/office/drawing/2014/main" id="{403DC5B1-A737-023B-B9BA-14AE24FA5EBD}"/>
              </a:ext>
            </a:extLst>
          </p:cNvPr>
          <p:cNvGrpSpPr/>
          <p:nvPr/>
        </p:nvGrpSpPr>
        <p:grpSpPr>
          <a:xfrm>
            <a:off x="4349697" y="2016529"/>
            <a:ext cx="4157648" cy="335727"/>
            <a:chOff x="4349697" y="2016529"/>
            <a:chExt cx="4157648" cy="335727"/>
          </a:xfrm>
        </p:grpSpPr>
        <p:pic>
          <p:nvPicPr>
            <p:cNvPr id="18" name="Picture 17">
              <a:extLst>
                <a:ext uri="{FF2B5EF4-FFF2-40B4-BE49-F238E27FC236}">
                  <a16:creationId xmlns:a16="http://schemas.microsoft.com/office/drawing/2014/main" id="{7520C68D-125B-DB55-5484-56F5634E6F8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349697" y="2055152"/>
              <a:ext cx="239603" cy="274320"/>
            </a:xfrm>
            <a:prstGeom prst="rect">
              <a:avLst/>
            </a:prstGeom>
          </p:spPr>
        </p:pic>
        <p:pic>
          <p:nvPicPr>
            <p:cNvPr id="21" name="Picture 20">
              <a:extLst>
                <a:ext uri="{FF2B5EF4-FFF2-40B4-BE49-F238E27FC236}">
                  <a16:creationId xmlns:a16="http://schemas.microsoft.com/office/drawing/2014/main" id="{5B148A85-3CD9-2C5F-D0D2-708BC75D4A9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66018" y="2043556"/>
              <a:ext cx="239603" cy="274320"/>
            </a:xfrm>
            <a:prstGeom prst="rect">
              <a:avLst/>
            </a:prstGeom>
          </p:spPr>
        </p:pic>
        <p:pic>
          <p:nvPicPr>
            <p:cNvPr id="23" name="Picture 22">
              <a:extLst>
                <a:ext uri="{FF2B5EF4-FFF2-40B4-BE49-F238E27FC236}">
                  <a16:creationId xmlns:a16="http://schemas.microsoft.com/office/drawing/2014/main" id="{325566E7-DCAD-17DA-1B65-0ABAEE8216E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67742" y="2077936"/>
              <a:ext cx="239603" cy="274320"/>
            </a:xfrm>
            <a:prstGeom prst="rect">
              <a:avLst/>
            </a:prstGeom>
          </p:spPr>
        </p:pic>
        <p:pic>
          <p:nvPicPr>
            <p:cNvPr id="30" name="Picture 29">
              <a:extLst>
                <a:ext uri="{FF2B5EF4-FFF2-40B4-BE49-F238E27FC236}">
                  <a16:creationId xmlns:a16="http://schemas.microsoft.com/office/drawing/2014/main" id="{739FF9DB-A3ED-2EEE-BB50-60D703E3563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62537" y="2016529"/>
              <a:ext cx="239603" cy="274320"/>
            </a:xfrm>
            <a:prstGeom prst="rect">
              <a:avLst/>
            </a:prstGeom>
          </p:spPr>
        </p:pic>
      </p:grpSp>
      <p:grpSp>
        <p:nvGrpSpPr>
          <p:cNvPr id="50" name="Group 49">
            <a:extLst>
              <a:ext uri="{FF2B5EF4-FFF2-40B4-BE49-F238E27FC236}">
                <a16:creationId xmlns:a16="http://schemas.microsoft.com/office/drawing/2014/main" id="{9749B3B8-C820-EF70-1770-33E72843F7E7}"/>
              </a:ext>
            </a:extLst>
          </p:cNvPr>
          <p:cNvGrpSpPr/>
          <p:nvPr/>
        </p:nvGrpSpPr>
        <p:grpSpPr>
          <a:xfrm>
            <a:off x="4369272" y="2352256"/>
            <a:ext cx="4138072" cy="317610"/>
            <a:chOff x="4369272" y="2352256"/>
            <a:chExt cx="4138072" cy="317610"/>
          </a:xfrm>
        </p:grpSpPr>
        <p:pic>
          <p:nvPicPr>
            <p:cNvPr id="26" name="Picture 25">
              <a:extLst>
                <a:ext uri="{FF2B5EF4-FFF2-40B4-BE49-F238E27FC236}">
                  <a16:creationId xmlns:a16="http://schemas.microsoft.com/office/drawing/2014/main" id="{034F99F6-605E-53F7-FB76-A653DB15D28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51891" y="2364353"/>
              <a:ext cx="239603" cy="274320"/>
            </a:xfrm>
            <a:prstGeom prst="rect">
              <a:avLst/>
            </a:prstGeom>
          </p:spPr>
        </p:pic>
        <p:pic>
          <p:nvPicPr>
            <p:cNvPr id="27" name="Picture 26">
              <a:extLst>
                <a:ext uri="{FF2B5EF4-FFF2-40B4-BE49-F238E27FC236}">
                  <a16:creationId xmlns:a16="http://schemas.microsoft.com/office/drawing/2014/main" id="{95A8C004-B7FB-684E-9229-0B1547F46B9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67741" y="2395546"/>
              <a:ext cx="239603" cy="274320"/>
            </a:xfrm>
            <a:prstGeom prst="rect">
              <a:avLst/>
            </a:prstGeom>
          </p:spPr>
        </p:pic>
        <p:pic>
          <p:nvPicPr>
            <p:cNvPr id="28" name="Picture 27">
              <a:extLst>
                <a:ext uri="{FF2B5EF4-FFF2-40B4-BE49-F238E27FC236}">
                  <a16:creationId xmlns:a16="http://schemas.microsoft.com/office/drawing/2014/main" id="{008EF051-DD44-C699-7A78-CE490462F44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369272" y="2352256"/>
              <a:ext cx="239603" cy="274320"/>
            </a:xfrm>
            <a:prstGeom prst="rect">
              <a:avLst/>
            </a:prstGeom>
          </p:spPr>
        </p:pic>
        <p:pic>
          <p:nvPicPr>
            <p:cNvPr id="31" name="Picture 30">
              <a:extLst>
                <a:ext uri="{FF2B5EF4-FFF2-40B4-BE49-F238E27FC236}">
                  <a16:creationId xmlns:a16="http://schemas.microsoft.com/office/drawing/2014/main" id="{B05E8440-9465-69D7-BB21-0425D1E08FD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78032" y="2364353"/>
              <a:ext cx="239603" cy="274320"/>
            </a:xfrm>
            <a:prstGeom prst="rect">
              <a:avLst/>
            </a:prstGeom>
          </p:spPr>
        </p:pic>
      </p:grpSp>
      <p:grpSp>
        <p:nvGrpSpPr>
          <p:cNvPr id="51" name="Group 50">
            <a:extLst>
              <a:ext uri="{FF2B5EF4-FFF2-40B4-BE49-F238E27FC236}">
                <a16:creationId xmlns:a16="http://schemas.microsoft.com/office/drawing/2014/main" id="{39BC5DC9-80F3-881F-7931-500765208CD4}"/>
              </a:ext>
            </a:extLst>
          </p:cNvPr>
          <p:cNvGrpSpPr/>
          <p:nvPr/>
        </p:nvGrpSpPr>
        <p:grpSpPr>
          <a:xfrm>
            <a:off x="4353550" y="2933357"/>
            <a:ext cx="4074282" cy="325802"/>
            <a:chOff x="4373013" y="2636401"/>
            <a:chExt cx="4074282" cy="325802"/>
          </a:xfrm>
        </p:grpSpPr>
        <p:pic>
          <p:nvPicPr>
            <p:cNvPr id="20" name="Picture 19">
              <a:extLst>
                <a:ext uri="{FF2B5EF4-FFF2-40B4-BE49-F238E27FC236}">
                  <a16:creationId xmlns:a16="http://schemas.microsoft.com/office/drawing/2014/main" id="{3AFED571-BDAC-72D4-2ACA-2C787806E7A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373013" y="2636401"/>
              <a:ext cx="250961" cy="274320"/>
            </a:xfrm>
            <a:prstGeom prst="rect">
              <a:avLst/>
            </a:prstGeom>
          </p:spPr>
        </p:pic>
        <p:pic>
          <p:nvPicPr>
            <p:cNvPr id="29" name="Picture 28">
              <a:extLst>
                <a:ext uri="{FF2B5EF4-FFF2-40B4-BE49-F238E27FC236}">
                  <a16:creationId xmlns:a16="http://schemas.microsoft.com/office/drawing/2014/main" id="{FD5E52A4-59BA-EF84-4D80-0ED7C18F37B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84325" y="2640512"/>
              <a:ext cx="239603" cy="274320"/>
            </a:xfrm>
            <a:prstGeom prst="rect">
              <a:avLst/>
            </a:prstGeom>
          </p:spPr>
        </p:pic>
        <p:pic>
          <p:nvPicPr>
            <p:cNvPr id="32" name="Picture 31">
              <a:extLst>
                <a:ext uri="{FF2B5EF4-FFF2-40B4-BE49-F238E27FC236}">
                  <a16:creationId xmlns:a16="http://schemas.microsoft.com/office/drawing/2014/main" id="{BB5CFBA5-63F9-CE45-3854-15E2245E9D9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07692" y="2687883"/>
              <a:ext cx="239603" cy="274320"/>
            </a:xfrm>
            <a:prstGeom prst="rect">
              <a:avLst/>
            </a:prstGeom>
          </p:spPr>
        </p:pic>
        <p:pic>
          <p:nvPicPr>
            <p:cNvPr id="33" name="Picture 32">
              <a:extLst>
                <a:ext uri="{FF2B5EF4-FFF2-40B4-BE49-F238E27FC236}">
                  <a16:creationId xmlns:a16="http://schemas.microsoft.com/office/drawing/2014/main" id="{C31016EC-02DB-8647-1C52-8F8985E6403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71555" y="2669866"/>
              <a:ext cx="239603" cy="274320"/>
            </a:xfrm>
            <a:prstGeom prst="rect">
              <a:avLst/>
            </a:prstGeom>
          </p:spPr>
        </p:pic>
      </p:grpSp>
      <p:grpSp>
        <p:nvGrpSpPr>
          <p:cNvPr id="48" name="Group 47">
            <a:extLst>
              <a:ext uri="{FF2B5EF4-FFF2-40B4-BE49-F238E27FC236}">
                <a16:creationId xmlns:a16="http://schemas.microsoft.com/office/drawing/2014/main" id="{71740AF2-B899-753B-0BF6-16A6D891AD26}"/>
              </a:ext>
            </a:extLst>
          </p:cNvPr>
          <p:cNvGrpSpPr/>
          <p:nvPr/>
        </p:nvGrpSpPr>
        <p:grpSpPr>
          <a:xfrm>
            <a:off x="4340681" y="1710447"/>
            <a:ext cx="4168107" cy="286121"/>
            <a:chOff x="4340681" y="1710447"/>
            <a:chExt cx="4168107" cy="286121"/>
          </a:xfrm>
        </p:grpSpPr>
        <p:pic>
          <p:nvPicPr>
            <p:cNvPr id="22" name="Picture 21">
              <a:extLst>
                <a:ext uri="{FF2B5EF4-FFF2-40B4-BE49-F238E27FC236}">
                  <a16:creationId xmlns:a16="http://schemas.microsoft.com/office/drawing/2014/main" id="{FBF29518-73EB-B4E3-9475-186B3DB0AFC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71555" y="1720391"/>
              <a:ext cx="239603" cy="274320"/>
            </a:xfrm>
            <a:prstGeom prst="rect">
              <a:avLst/>
            </a:prstGeom>
          </p:spPr>
        </p:pic>
        <p:pic>
          <p:nvPicPr>
            <p:cNvPr id="24" name="Picture 23">
              <a:extLst>
                <a:ext uri="{FF2B5EF4-FFF2-40B4-BE49-F238E27FC236}">
                  <a16:creationId xmlns:a16="http://schemas.microsoft.com/office/drawing/2014/main" id="{A7E0DC5B-6959-32D4-3278-4DC859EEA7B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340681" y="1722248"/>
              <a:ext cx="239603" cy="274320"/>
            </a:xfrm>
            <a:prstGeom prst="rect">
              <a:avLst/>
            </a:prstGeom>
          </p:spPr>
        </p:pic>
        <p:pic>
          <p:nvPicPr>
            <p:cNvPr id="25" name="Picture 24">
              <a:extLst>
                <a:ext uri="{FF2B5EF4-FFF2-40B4-BE49-F238E27FC236}">
                  <a16:creationId xmlns:a16="http://schemas.microsoft.com/office/drawing/2014/main" id="{2AA36D01-11F2-A108-9328-D165C165B07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66019" y="1720391"/>
              <a:ext cx="239603" cy="274320"/>
            </a:xfrm>
            <a:prstGeom prst="rect">
              <a:avLst/>
            </a:prstGeom>
          </p:spPr>
        </p:pic>
        <p:pic>
          <p:nvPicPr>
            <p:cNvPr id="41" name="Picture 40">
              <a:extLst>
                <a:ext uri="{FF2B5EF4-FFF2-40B4-BE49-F238E27FC236}">
                  <a16:creationId xmlns:a16="http://schemas.microsoft.com/office/drawing/2014/main" id="{E7B04F05-0254-C797-9844-D4168A6561A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69185" y="1710447"/>
              <a:ext cx="239603" cy="274320"/>
            </a:xfrm>
            <a:prstGeom prst="rect">
              <a:avLst/>
            </a:prstGeom>
          </p:spPr>
        </p:pic>
      </p:grpSp>
      <p:grpSp>
        <p:nvGrpSpPr>
          <p:cNvPr id="52" name="Group 51">
            <a:extLst>
              <a:ext uri="{FF2B5EF4-FFF2-40B4-BE49-F238E27FC236}">
                <a16:creationId xmlns:a16="http://schemas.microsoft.com/office/drawing/2014/main" id="{F1F85E6D-06DF-FE87-AF00-CBE8162C684A}"/>
              </a:ext>
            </a:extLst>
          </p:cNvPr>
          <p:cNvGrpSpPr/>
          <p:nvPr/>
        </p:nvGrpSpPr>
        <p:grpSpPr>
          <a:xfrm>
            <a:off x="4349697" y="2662098"/>
            <a:ext cx="4018454" cy="327182"/>
            <a:chOff x="4369088" y="2944186"/>
            <a:chExt cx="4018454" cy="327182"/>
          </a:xfrm>
        </p:grpSpPr>
        <p:pic>
          <p:nvPicPr>
            <p:cNvPr id="34" name="Picture 33">
              <a:extLst>
                <a:ext uri="{FF2B5EF4-FFF2-40B4-BE49-F238E27FC236}">
                  <a16:creationId xmlns:a16="http://schemas.microsoft.com/office/drawing/2014/main" id="{53663F86-EC6B-9A13-65BA-C4ED7063B44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51814" y="2944186"/>
              <a:ext cx="239603" cy="274320"/>
            </a:xfrm>
            <a:prstGeom prst="rect">
              <a:avLst/>
            </a:prstGeom>
          </p:spPr>
        </p:pic>
        <p:pic>
          <p:nvPicPr>
            <p:cNvPr id="35" name="Picture 34">
              <a:extLst>
                <a:ext uri="{FF2B5EF4-FFF2-40B4-BE49-F238E27FC236}">
                  <a16:creationId xmlns:a16="http://schemas.microsoft.com/office/drawing/2014/main" id="{F3AF6D01-931E-4168-4F1A-615E742A02C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47939" y="2997048"/>
              <a:ext cx="239603" cy="274320"/>
            </a:xfrm>
            <a:prstGeom prst="rect">
              <a:avLst/>
            </a:prstGeom>
          </p:spPr>
        </p:pic>
        <p:pic>
          <p:nvPicPr>
            <p:cNvPr id="36" name="Picture 35">
              <a:extLst>
                <a:ext uri="{FF2B5EF4-FFF2-40B4-BE49-F238E27FC236}">
                  <a16:creationId xmlns:a16="http://schemas.microsoft.com/office/drawing/2014/main" id="{AD0BF370-ADF7-8311-035B-8A56EE513CF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63152" y="2975379"/>
              <a:ext cx="239603" cy="274320"/>
            </a:xfrm>
            <a:prstGeom prst="rect">
              <a:avLst/>
            </a:prstGeom>
          </p:spPr>
        </p:pic>
        <p:pic>
          <p:nvPicPr>
            <p:cNvPr id="44" name="Picture 43">
              <a:extLst>
                <a:ext uri="{FF2B5EF4-FFF2-40B4-BE49-F238E27FC236}">
                  <a16:creationId xmlns:a16="http://schemas.microsoft.com/office/drawing/2014/main" id="{E44B3D81-0E2B-F7A7-7FE5-342D0ABFFBC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369088" y="2970577"/>
              <a:ext cx="239603" cy="274320"/>
            </a:xfrm>
            <a:prstGeom prst="rect">
              <a:avLst/>
            </a:prstGeom>
          </p:spPr>
        </p:pic>
      </p:grpSp>
      <p:pic>
        <p:nvPicPr>
          <p:cNvPr id="4" name="Picture 3">
            <a:extLst>
              <a:ext uri="{FF2B5EF4-FFF2-40B4-BE49-F238E27FC236}">
                <a16:creationId xmlns:a16="http://schemas.microsoft.com/office/drawing/2014/main" id="{1F6AB787-2D10-4FA7-AD25-BE1B38E95D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1772" y="3559499"/>
            <a:ext cx="3230059" cy="2471748"/>
          </a:xfrm>
          <a:prstGeom prst="rect">
            <a:avLst/>
          </a:prstGeom>
        </p:spPr>
      </p:pic>
      <p:sp>
        <p:nvSpPr>
          <p:cNvPr id="37" name="Content Placeholder 18">
            <a:extLst>
              <a:ext uri="{FF2B5EF4-FFF2-40B4-BE49-F238E27FC236}">
                <a16:creationId xmlns:a16="http://schemas.microsoft.com/office/drawing/2014/main" id="{43B33239-869A-3A38-BC78-9D3DBD28F2C0}"/>
              </a:ext>
            </a:extLst>
          </p:cNvPr>
          <p:cNvSpPr txBox="1">
            <a:spLocks/>
          </p:cNvSpPr>
          <p:nvPr/>
        </p:nvSpPr>
        <p:spPr>
          <a:xfrm>
            <a:off x="4546018" y="6088522"/>
            <a:ext cx="2172809" cy="392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Credit: Don Parker</a:t>
            </a:r>
          </a:p>
        </p:txBody>
      </p:sp>
      <p:pic>
        <p:nvPicPr>
          <p:cNvPr id="5" name="Picture 4">
            <a:extLst>
              <a:ext uri="{FF2B5EF4-FFF2-40B4-BE49-F238E27FC236}">
                <a16:creationId xmlns:a16="http://schemas.microsoft.com/office/drawing/2014/main" id="{99267F8D-6C8B-E892-E632-83DE3E4903E3}"/>
              </a:ext>
            </a:extLst>
          </p:cNvPr>
          <p:cNvPicPr>
            <a:picLocks noChangeAspect="1"/>
          </p:cNvPicPr>
          <p:nvPr/>
        </p:nvPicPr>
        <p:blipFill rotWithShape="1">
          <a:blip r:embed="rId10">
            <a:extLst>
              <a:ext uri="{28A0092B-C50C-407E-A947-70E740481C1C}">
                <a14:useLocalDpi xmlns:a14="http://schemas.microsoft.com/office/drawing/2010/main" val="0"/>
              </a:ext>
            </a:extLst>
          </a:blip>
          <a:srcRect l="27672" t="30300" r="25229" b="29085"/>
          <a:stretch/>
        </p:blipFill>
        <p:spPr>
          <a:xfrm>
            <a:off x="8529737" y="3595993"/>
            <a:ext cx="2824063" cy="2435254"/>
          </a:xfrm>
          <a:prstGeom prst="rect">
            <a:avLst/>
          </a:prstGeom>
        </p:spPr>
      </p:pic>
      <p:sp>
        <p:nvSpPr>
          <p:cNvPr id="7" name="TextBox 6">
            <a:extLst>
              <a:ext uri="{FF2B5EF4-FFF2-40B4-BE49-F238E27FC236}">
                <a16:creationId xmlns:a16="http://schemas.microsoft.com/office/drawing/2014/main" id="{38FB6659-94B7-FBEA-4D46-CB571E2A78CE}"/>
              </a:ext>
            </a:extLst>
          </p:cNvPr>
          <p:cNvSpPr txBox="1"/>
          <p:nvPr/>
        </p:nvSpPr>
        <p:spPr>
          <a:xfrm>
            <a:off x="405958" y="6073743"/>
            <a:ext cx="3281039" cy="307777"/>
          </a:xfrm>
          <a:prstGeom prst="rect">
            <a:avLst/>
          </a:prstGeom>
          <a:noFill/>
        </p:spPr>
        <p:txBody>
          <a:bodyPr wrap="square" rtlCol="0">
            <a:spAutoFit/>
          </a:bodyPr>
          <a:lstStyle/>
          <a:p>
            <a:r>
              <a:rPr lang="en-US" sz="1400" dirty="0"/>
              <a:t>Credit: Tomney - Jupiter 80mm Vixen 150x</a:t>
            </a:r>
          </a:p>
        </p:txBody>
      </p:sp>
      <p:sp>
        <p:nvSpPr>
          <p:cNvPr id="3" name="Content Placeholder 18">
            <a:extLst>
              <a:ext uri="{FF2B5EF4-FFF2-40B4-BE49-F238E27FC236}">
                <a16:creationId xmlns:a16="http://schemas.microsoft.com/office/drawing/2014/main" id="{2F801D18-4094-D5FD-749F-74ECF46206AF}"/>
              </a:ext>
            </a:extLst>
          </p:cNvPr>
          <p:cNvSpPr txBox="1">
            <a:spLocks/>
          </p:cNvSpPr>
          <p:nvPr/>
        </p:nvSpPr>
        <p:spPr>
          <a:xfrm>
            <a:off x="8529736" y="6142602"/>
            <a:ext cx="2824063" cy="378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Credit: Jim Tomney – July 2022</a:t>
            </a:r>
          </a:p>
        </p:txBody>
      </p:sp>
      <p:pic>
        <p:nvPicPr>
          <p:cNvPr id="9" name="Picture 8">
            <a:extLst>
              <a:ext uri="{FF2B5EF4-FFF2-40B4-BE49-F238E27FC236}">
                <a16:creationId xmlns:a16="http://schemas.microsoft.com/office/drawing/2014/main" id="{342BAEBD-868E-E738-00B3-9614CD600784}"/>
              </a:ext>
            </a:extLst>
          </p:cNvPr>
          <p:cNvPicPr>
            <a:picLocks noChangeAspect="1"/>
          </p:cNvPicPr>
          <p:nvPr/>
        </p:nvPicPr>
        <p:blipFill rotWithShape="1">
          <a:blip r:embed="rId11">
            <a:extLst>
              <a:ext uri="{28A0092B-C50C-407E-A947-70E740481C1C}">
                <a14:useLocalDpi xmlns:a14="http://schemas.microsoft.com/office/drawing/2010/main" val="0"/>
              </a:ext>
            </a:extLst>
          </a:blip>
          <a:srcRect l="18818" t="22207" r="17441" b="24709"/>
          <a:stretch/>
        </p:blipFill>
        <p:spPr>
          <a:xfrm>
            <a:off x="549089" y="3519862"/>
            <a:ext cx="2994778" cy="2494122"/>
          </a:xfrm>
          <a:prstGeom prst="rect">
            <a:avLst/>
          </a:prstGeom>
        </p:spPr>
      </p:pic>
    </p:spTree>
    <p:extLst>
      <p:ext uri="{BB962C8B-B14F-4D97-AF65-F5344CB8AC3E}">
        <p14:creationId xmlns:p14="http://schemas.microsoft.com/office/powerpoint/2010/main" val="2509521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9494FF-BB61-DFC6-BF7C-FE2EBC4E53CF}"/>
              </a:ext>
            </a:extLst>
          </p:cNvPr>
          <p:cNvSpPr>
            <a:spLocks noGrp="1"/>
          </p:cNvSpPr>
          <p:nvPr>
            <p:ph type="title"/>
          </p:nvPr>
        </p:nvSpPr>
        <p:spPr>
          <a:xfrm>
            <a:off x="838200" y="365126"/>
            <a:ext cx="10515600" cy="912132"/>
          </a:xfrm>
        </p:spPr>
        <p:txBody>
          <a:bodyPr>
            <a:normAutofit fontScale="90000"/>
          </a:bodyPr>
          <a:lstStyle/>
          <a:p>
            <a:pPr algn="ctr"/>
            <a:r>
              <a:rPr lang="en-US" sz="4000" dirty="0"/>
              <a:t>Jupiter is one of the most popular planets </a:t>
            </a:r>
            <a:br>
              <a:rPr lang="en-US" sz="4000" dirty="0"/>
            </a:br>
            <a:r>
              <a:rPr lang="en-US" sz="4000" dirty="0"/>
              <a:t>for amateur observers</a:t>
            </a:r>
          </a:p>
        </p:txBody>
      </p:sp>
      <p:graphicFrame>
        <p:nvGraphicFramePr>
          <p:cNvPr id="17" name="Chart 16">
            <a:extLst>
              <a:ext uri="{FF2B5EF4-FFF2-40B4-BE49-F238E27FC236}">
                <a16:creationId xmlns:a16="http://schemas.microsoft.com/office/drawing/2014/main" id="{2B1D4376-A827-6932-A70D-30BF325706BF}"/>
              </a:ext>
            </a:extLst>
          </p:cNvPr>
          <p:cNvGraphicFramePr>
            <a:graphicFrameLocks/>
          </p:cNvGraphicFramePr>
          <p:nvPr>
            <p:extLst>
              <p:ext uri="{D42A27DB-BD31-4B8C-83A1-F6EECF244321}">
                <p14:modId xmlns:p14="http://schemas.microsoft.com/office/powerpoint/2010/main" val="1719914576"/>
              </p:ext>
            </p:extLst>
          </p:nvPr>
        </p:nvGraphicFramePr>
        <p:xfrm>
          <a:off x="1944914" y="1552601"/>
          <a:ext cx="8505372" cy="409903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6338AE2-8CDF-CB84-D8DD-0F6B863A0679}"/>
              </a:ext>
            </a:extLst>
          </p:cNvPr>
          <p:cNvSpPr txBox="1"/>
          <p:nvPr/>
        </p:nvSpPr>
        <p:spPr>
          <a:xfrm>
            <a:off x="1944914" y="5926983"/>
            <a:ext cx="6429829" cy="584775"/>
          </a:xfrm>
          <a:prstGeom prst="rect">
            <a:avLst/>
          </a:prstGeom>
          <a:noFill/>
        </p:spPr>
        <p:txBody>
          <a:bodyPr wrap="square" rtlCol="0">
            <a:spAutoFit/>
          </a:bodyPr>
          <a:lstStyle/>
          <a:p>
            <a:r>
              <a:rPr lang="en-US" sz="3200" dirty="0"/>
              <a:t>What’s the attraction?</a:t>
            </a:r>
          </a:p>
        </p:txBody>
      </p:sp>
      <p:pic>
        <p:nvPicPr>
          <p:cNvPr id="10" name="Picture 9">
            <a:extLst>
              <a:ext uri="{FF2B5EF4-FFF2-40B4-BE49-F238E27FC236}">
                <a16:creationId xmlns:a16="http://schemas.microsoft.com/office/drawing/2014/main" id="{7A0C6F19-1BB1-A3EC-F5AD-B498E5E06A1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5524331"/>
            <a:ext cx="1764113" cy="1333669"/>
          </a:xfrm>
          <a:prstGeom prst="rect">
            <a:avLst/>
          </a:prstGeom>
        </p:spPr>
      </p:pic>
    </p:spTree>
    <p:extLst>
      <p:ext uri="{BB962C8B-B14F-4D97-AF65-F5344CB8AC3E}">
        <p14:creationId xmlns:p14="http://schemas.microsoft.com/office/powerpoint/2010/main" val="1961054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par>
                          <p:cTn id="8" fill="hold">
                            <p:stCondLst>
                              <p:cond delay="750"/>
                            </p:stCondLst>
                            <p:childTnLst>
                              <p:par>
                                <p:cTn id="9" presetID="22" presetClass="entr" presetSubtype="8"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899D99-9EAF-8156-01C1-9EC0DD8CDFD0}"/>
              </a:ext>
            </a:extLst>
          </p:cNvPr>
          <p:cNvSpPr>
            <a:spLocks noGrp="1"/>
          </p:cNvSpPr>
          <p:nvPr>
            <p:ph type="title"/>
          </p:nvPr>
        </p:nvSpPr>
        <p:spPr>
          <a:xfrm>
            <a:off x="838200" y="365126"/>
            <a:ext cx="10515600" cy="652792"/>
          </a:xfrm>
        </p:spPr>
        <p:txBody>
          <a:bodyPr>
            <a:normAutofit/>
          </a:bodyPr>
          <a:lstStyle/>
          <a:p>
            <a:r>
              <a:rPr lang="en-US" sz="3600" dirty="0"/>
              <a:t>Great Red Spot</a:t>
            </a:r>
          </a:p>
        </p:txBody>
      </p:sp>
      <p:sp>
        <p:nvSpPr>
          <p:cNvPr id="9" name="Content Placeholder 8">
            <a:extLst>
              <a:ext uri="{FF2B5EF4-FFF2-40B4-BE49-F238E27FC236}">
                <a16:creationId xmlns:a16="http://schemas.microsoft.com/office/drawing/2014/main" id="{08BCDFAD-1E3A-05C3-5C1B-F394A9BED467}"/>
              </a:ext>
            </a:extLst>
          </p:cNvPr>
          <p:cNvSpPr>
            <a:spLocks noGrp="1"/>
          </p:cNvSpPr>
          <p:nvPr>
            <p:ph idx="1"/>
          </p:nvPr>
        </p:nvSpPr>
        <p:spPr>
          <a:xfrm>
            <a:off x="979100" y="1080786"/>
            <a:ext cx="6623036" cy="2207020"/>
          </a:xfrm>
        </p:spPr>
        <p:txBody>
          <a:bodyPr/>
          <a:lstStyle/>
          <a:p>
            <a:r>
              <a:rPr lang="en-US" dirty="0"/>
              <a:t>The GRS is an anti-cyclonic storm some 1.3 times larger than the Earth that has been around for centuries.</a:t>
            </a:r>
          </a:p>
          <a:p>
            <a:r>
              <a:rPr lang="en-US" dirty="0"/>
              <a:t>It towers above &amp; below the cloud tops</a:t>
            </a:r>
          </a:p>
        </p:txBody>
      </p:sp>
      <p:pic>
        <p:nvPicPr>
          <p:cNvPr id="8" name="Picture 7">
            <a:extLst>
              <a:ext uri="{FF2B5EF4-FFF2-40B4-BE49-F238E27FC236}">
                <a16:creationId xmlns:a16="http://schemas.microsoft.com/office/drawing/2014/main" id="{5740C176-089B-826B-9DD0-2366C6C21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3287806"/>
            <a:ext cx="3657600" cy="2207020"/>
          </a:xfrm>
          <a:prstGeom prst="rect">
            <a:avLst/>
          </a:prstGeom>
        </p:spPr>
      </p:pic>
      <p:pic>
        <p:nvPicPr>
          <p:cNvPr id="3" name="Picture 2">
            <a:extLst>
              <a:ext uri="{FF2B5EF4-FFF2-40B4-BE49-F238E27FC236}">
                <a16:creationId xmlns:a16="http://schemas.microsoft.com/office/drawing/2014/main" id="{0CAC75F6-3FF5-42A5-9B7D-1CC9FAFCF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136" y="885372"/>
            <a:ext cx="4100286" cy="4100286"/>
          </a:xfrm>
          <a:prstGeom prst="rect">
            <a:avLst/>
          </a:prstGeom>
        </p:spPr>
      </p:pic>
    </p:spTree>
    <p:extLst>
      <p:ext uri="{BB962C8B-B14F-4D97-AF65-F5344CB8AC3E}">
        <p14:creationId xmlns:p14="http://schemas.microsoft.com/office/powerpoint/2010/main" val="281767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25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1000"/>
                                        <p:tgtEl>
                                          <p:spTgt spid="9">
                                            <p:txEl>
                                              <p:pRg st="1" end="1"/>
                                            </p:txEl>
                                          </p:spTgt>
                                        </p:tgtEl>
                                      </p:cBhvr>
                                    </p:animEffect>
                                    <p:anim calcmode="lin" valueType="num">
                                      <p:cBhvr>
                                        <p:cTn id="1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250"/>
                            </p:stCondLst>
                            <p:childTnLst>
                              <p:par>
                                <p:cTn id="22" presetID="42"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E8846-3137-95CF-8250-C0BFADE26904}"/>
              </a:ext>
            </a:extLst>
          </p:cNvPr>
          <p:cNvSpPr>
            <a:spLocks noGrp="1"/>
          </p:cNvSpPr>
          <p:nvPr>
            <p:ph type="title"/>
          </p:nvPr>
        </p:nvSpPr>
        <p:spPr>
          <a:xfrm>
            <a:off x="838200" y="365126"/>
            <a:ext cx="10515600" cy="521172"/>
          </a:xfrm>
        </p:spPr>
        <p:txBody>
          <a:bodyPr>
            <a:normAutofit fontScale="90000"/>
          </a:bodyPr>
          <a:lstStyle/>
          <a:p>
            <a:r>
              <a:rPr lang="en-US" sz="3600" dirty="0"/>
              <a:t>Great Red Spot</a:t>
            </a:r>
          </a:p>
        </p:txBody>
      </p:sp>
      <p:sp>
        <p:nvSpPr>
          <p:cNvPr id="10" name="Content Placeholder 9">
            <a:extLst>
              <a:ext uri="{FF2B5EF4-FFF2-40B4-BE49-F238E27FC236}">
                <a16:creationId xmlns:a16="http://schemas.microsoft.com/office/drawing/2014/main" id="{59A461E4-DDDC-AAAB-6B3E-01ABABF23EDC}"/>
              </a:ext>
            </a:extLst>
          </p:cNvPr>
          <p:cNvSpPr>
            <a:spLocks noGrp="1"/>
          </p:cNvSpPr>
          <p:nvPr>
            <p:ph idx="1"/>
          </p:nvPr>
        </p:nvSpPr>
        <p:spPr>
          <a:xfrm>
            <a:off x="844386" y="1271964"/>
            <a:ext cx="5507964" cy="2853039"/>
          </a:xfrm>
        </p:spPr>
        <p:txBody>
          <a:bodyPr/>
          <a:lstStyle/>
          <a:p>
            <a:r>
              <a:rPr lang="en-US" dirty="0"/>
              <a:t>Shrinking in Size</a:t>
            </a:r>
          </a:p>
          <a:p>
            <a:pPr lvl="1"/>
            <a:r>
              <a:rPr lang="en-US" dirty="0"/>
              <a:t>In 1878: 25.5K miles (estimate)</a:t>
            </a:r>
          </a:p>
          <a:p>
            <a:pPr lvl="1"/>
            <a:r>
              <a:rPr lang="en-US" dirty="0"/>
              <a:t>Voyager 1979: 14.5K miles</a:t>
            </a:r>
          </a:p>
          <a:p>
            <a:pPr lvl="1"/>
            <a:r>
              <a:rPr lang="en-US" dirty="0"/>
              <a:t>Hubble 2009: 11.1K miles</a:t>
            </a:r>
          </a:p>
          <a:p>
            <a:r>
              <a:rPr lang="en-US" dirty="0"/>
              <a:t>Flaking</a:t>
            </a:r>
          </a:p>
          <a:p>
            <a:r>
              <a:rPr lang="en-US" dirty="0"/>
              <a:t>Taller, not faster</a:t>
            </a:r>
          </a:p>
        </p:txBody>
      </p:sp>
      <p:grpSp>
        <p:nvGrpSpPr>
          <p:cNvPr id="3" name="Group 2">
            <a:extLst>
              <a:ext uri="{FF2B5EF4-FFF2-40B4-BE49-F238E27FC236}">
                <a16:creationId xmlns:a16="http://schemas.microsoft.com/office/drawing/2014/main" id="{25E482C5-D688-38E8-1E79-2A8BDC64A448}"/>
              </a:ext>
            </a:extLst>
          </p:cNvPr>
          <p:cNvGrpSpPr/>
          <p:nvPr/>
        </p:nvGrpSpPr>
        <p:grpSpPr>
          <a:xfrm>
            <a:off x="5775960" y="750792"/>
            <a:ext cx="6217920" cy="3146823"/>
            <a:chOff x="5775960" y="750792"/>
            <a:chExt cx="6217920" cy="3146823"/>
          </a:xfrm>
        </p:grpSpPr>
        <p:pic>
          <p:nvPicPr>
            <p:cNvPr id="14" name="Picture 13">
              <a:extLst>
                <a:ext uri="{FF2B5EF4-FFF2-40B4-BE49-F238E27FC236}">
                  <a16:creationId xmlns:a16="http://schemas.microsoft.com/office/drawing/2014/main" id="{A6665B61-65A1-47A1-7D6B-EA58A1D97446}"/>
                </a:ext>
              </a:extLst>
            </p:cNvPr>
            <p:cNvPicPr>
              <a:picLocks noChangeAspect="1"/>
            </p:cNvPicPr>
            <p:nvPr/>
          </p:nvPicPr>
          <p:blipFill rotWithShape="1">
            <a:blip r:embed="rId3">
              <a:extLst>
                <a:ext uri="{28A0092B-C50C-407E-A947-70E740481C1C}">
                  <a14:useLocalDpi xmlns:a14="http://schemas.microsoft.com/office/drawing/2010/main" val="0"/>
                </a:ext>
              </a:extLst>
            </a:blip>
            <a:srcRect t="5405"/>
            <a:stretch/>
          </p:blipFill>
          <p:spPr>
            <a:xfrm>
              <a:off x="8793480" y="750792"/>
              <a:ext cx="3200400" cy="2437991"/>
            </a:xfrm>
            <a:prstGeom prst="rect">
              <a:avLst/>
            </a:prstGeom>
          </p:spPr>
        </p:pic>
        <p:pic>
          <p:nvPicPr>
            <p:cNvPr id="16" name="Picture 15">
              <a:extLst>
                <a:ext uri="{FF2B5EF4-FFF2-40B4-BE49-F238E27FC236}">
                  <a16:creationId xmlns:a16="http://schemas.microsoft.com/office/drawing/2014/main" id="{CB420213-F8A1-2330-F901-08D79CB97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960" y="750792"/>
              <a:ext cx="3017520" cy="2437991"/>
            </a:xfrm>
            <a:prstGeom prst="rect">
              <a:avLst/>
            </a:prstGeom>
          </p:spPr>
        </p:pic>
        <p:sp>
          <p:nvSpPr>
            <p:cNvPr id="17" name="TextBox 16">
              <a:extLst>
                <a:ext uri="{FF2B5EF4-FFF2-40B4-BE49-F238E27FC236}">
                  <a16:creationId xmlns:a16="http://schemas.microsoft.com/office/drawing/2014/main" id="{94243CA8-4DDE-8C29-3B58-2A65BF1AB15A}"/>
                </a:ext>
              </a:extLst>
            </p:cNvPr>
            <p:cNvSpPr txBox="1"/>
            <p:nvPr/>
          </p:nvSpPr>
          <p:spPr>
            <a:xfrm>
              <a:off x="5775960" y="3208136"/>
              <a:ext cx="3200400" cy="646331"/>
            </a:xfrm>
            <a:prstGeom prst="rect">
              <a:avLst/>
            </a:prstGeom>
            <a:noFill/>
          </p:spPr>
          <p:txBody>
            <a:bodyPr wrap="square" rtlCol="0">
              <a:spAutoFit/>
            </a:bodyPr>
            <a:lstStyle/>
            <a:p>
              <a:r>
                <a:rPr lang="en-US" dirty="0"/>
                <a:t>Credit: 1964 ALPO archives</a:t>
              </a:r>
            </a:p>
            <a:p>
              <a:r>
                <a:rPr lang="en-US" dirty="0"/>
                <a:t>R. </a:t>
              </a:r>
              <a:r>
                <a:rPr lang="en-US" dirty="0" err="1"/>
                <a:t>Schorn</a:t>
              </a:r>
              <a:r>
                <a:rPr lang="en-US" dirty="0"/>
                <a:t> using 82” McDonald</a:t>
              </a:r>
            </a:p>
          </p:txBody>
        </p:sp>
        <p:sp>
          <p:nvSpPr>
            <p:cNvPr id="18" name="TextBox 17">
              <a:extLst>
                <a:ext uri="{FF2B5EF4-FFF2-40B4-BE49-F238E27FC236}">
                  <a16:creationId xmlns:a16="http://schemas.microsoft.com/office/drawing/2014/main" id="{F6080C12-FD43-3709-53C8-AB9FEEF8B1B8}"/>
                </a:ext>
              </a:extLst>
            </p:cNvPr>
            <p:cNvSpPr txBox="1"/>
            <p:nvPr/>
          </p:nvSpPr>
          <p:spPr>
            <a:xfrm>
              <a:off x="9236303" y="3251284"/>
              <a:ext cx="2757577" cy="646331"/>
            </a:xfrm>
            <a:prstGeom prst="rect">
              <a:avLst/>
            </a:prstGeom>
            <a:noFill/>
          </p:spPr>
          <p:txBody>
            <a:bodyPr wrap="square" rtlCol="0">
              <a:spAutoFit/>
            </a:bodyPr>
            <a:lstStyle/>
            <a:p>
              <a:r>
                <a:rPr lang="en-US" dirty="0"/>
                <a:t>Credit: James Willinghan </a:t>
              </a:r>
            </a:p>
            <a:p>
              <a:r>
                <a:rPr lang="en-US" dirty="0"/>
                <a:t>2022-07-01  using 12” SCT</a:t>
              </a:r>
            </a:p>
          </p:txBody>
        </p:sp>
      </p:grpSp>
      <p:grpSp>
        <p:nvGrpSpPr>
          <p:cNvPr id="4" name="Group 3">
            <a:extLst>
              <a:ext uri="{FF2B5EF4-FFF2-40B4-BE49-F238E27FC236}">
                <a16:creationId xmlns:a16="http://schemas.microsoft.com/office/drawing/2014/main" id="{4D6C6C6A-3E7A-9F1A-C563-D14ED5C43489}"/>
              </a:ext>
            </a:extLst>
          </p:cNvPr>
          <p:cNvGrpSpPr/>
          <p:nvPr/>
        </p:nvGrpSpPr>
        <p:grpSpPr>
          <a:xfrm>
            <a:off x="5768771" y="3988186"/>
            <a:ext cx="2757577" cy="1983517"/>
            <a:chOff x="5768771" y="3988186"/>
            <a:chExt cx="2757577" cy="1983517"/>
          </a:xfrm>
        </p:grpSpPr>
        <p:pic>
          <p:nvPicPr>
            <p:cNvPr id="20" name="Picture 19">
              <a:extLst>
                <a:ext uri="{FF2B5EF4-FFF2-40B4-BE49-F238E27FC236}">
                  <a16:creationId xmlns:a16="http://schemas.microsoft.com/office/drawing/2014/main" id="{80BEFBFC-1E56-3981-49F0-9F659CD902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5960" y="3988186"/>
              <a:ext cx="2377440" cy="1579679"/>
            </a:xfrm>
            <a:prstGeom prst="rect">
              <a:avLst/>
            </a:prstGeom>
          </p:spPr>
        </p:pic>
        <p:sp>
          <p:nvSpPr>
            <p:cNvPr id="21" name="TextBox 20">
              <a:extLst>
                <a:ext uri="{FF2B5EF4-FFF2-40B4-BE49-F238E27FC236}">
                  <a16:creationId xmlns:a16="http://schemas.microsoft.com/office/drawing/2014/main" id="{41D1C958-50D6-7FFA-FBFC-C9482B312008}"/>
                </a:ext>
              </a:extLst>
            </p:cNvPr>
            <p:cNvSpPr txBox="1"/>
            <p:nvPr/>
          </p:nvSpPr>
          <p:spPr>
            <a:xfrm>
              <a:off x="5768771" y="5602371"/>
              <a:ext cx="2757577" cy="369332"/>
            </a:xfrm>
            <a:prstGeom prst="rect">
              <a:avLst/>
            </a:prstGeom>
            <a:noFill/>
          </p:spPr>
          <p:txBody>
            <a:bodyPr wrap="square" rtlCol="0">
              <a:spAutoFit/>
            </a:bodyPr>
            <a:lstStyle/>
            <a:p>
              <a:r>
                <a:rPr lang="en-US" dirty="0"/>
                <a:t>Credit: Juno Feb 12, 2019</a:t>
              </a:r>
            </a:p>
          </p:txBody>
        </p:sp>
      </p:grpSp>
      <p:pic>
        <p:nvPicPr>
          <p:cNvPr id="25" name="Picture 24">
            <a:extLst>
              <a:ext uri="{FF2B5EF4-FFF2-40B4-BE49-F238E27FC236}">
                <a16:creationId xmlns:a16="http://schemas.microsoft.com/office/drawing/2014/main" id="{DD4E8A67-7483-453E-802F-6D6901D6FF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480" y="4110008"/>
            <a:ext cx="3171273" cy="2382867"/>
          </a:xfrm>
          <a:prstGeom prst="rect">
            <a:avLst/>
          </a:prstGeom>
        </p:spPr>
      </p:pic>
    </p:spTree>
    <p:extLst>
      <p:ext uri="{BB962C8B-B14F-4D97-AF65-F5344CB8AC3E}">
        <p14:creationId xmlns:p14="http://schemas.microsoft.com/office/powerpoint/2010/main" val="92197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grpId="0" nodeType="afterEffect">
                                  <p:stCondLst>
                                    <p:cond delay="100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1000"/>
                                        <p:tgtEl>
                                          <p:spTgt spid="10">
                                            <p:txEl>
                                              <p:pRg st="1" end="1"/>
                                            </p:txEl>
                                          </p:spTgt>
                                        </p:tgtEl>
                                      </p:cBhvr>
                                    </p:animEffect>
                                    <p:anim calcmode="lin" valueType="num">
                                      <p:cBhvr>
                                        <p:cTn id="1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10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3250"/>
                            </p:stCondLst>
                            <p:childTnLst>
                              <p:par>
                                <p:cTn id="20" presetID="42" presetClass="entr" presetSubtype="0" fill="hold" grpId="0" nodeType="afterEffect">
                                  <p:stCondLst>
                                    <p:cond delay="100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1000"/>
                                        <p:tgtEl>
                                          <p:spTgt spid="10">
                                            <p:txEl>
                                              <p:pRg st="2" end="2"/>
                                            </p:txEl>
                                          </p:spTgt>
                                        </p:tgtEl>
                                      </p:cBhvr>
                                    </p:animEffect>
                                    <p:anim calcmode="lin" valueType="num">
                                      <p:cBhvr>
                                        <p:cTn id="2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5250"/>
                            </p:stCondLst>
                            <p:childTnLst>
                              <p:par>
                                <p:cTn id="26" presetID="42" presetClass="entr" presetSubtype="0" fill="hold" grpId="0" nodeType="afterEffect">
                                  <p:stCondLst>
                                    <p:cond delay="100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1000"/>
                                        <p:tgtEl>
                                          <p:spTgt spid="10">
                                            <p:txEl>
                                              <p:pRg st="4" end="4"/>
                                            </p:txEl>
                                          </p:spTgt>
                                        </p:tgtEl>
                                      </p:cBhvr>
                                    </p:animEffect>
                                    <p:anim calcmode="lin" valueType="num">
                                      <p:cBhvr>
                                        <p:cTn id="3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xEl>
                                              <p:pRg st="5" end="5"/>
                                            </p:txEl>
                                          </p:spTgt>
                                        </p:tgtEl>
                                        <p:attrNameLst>
                                          <p:attrName>style.visibility</p:attrName>
                                        </p:attrNameLst>
                                      </p:cBhvr>
                                      <p:to>
                                        <p:strVal val="visible"/>
                                      </p:to>
                                    </p:set>
                                    <p:animEffect transition="in" filter="fade">
                                      <p:cBhvr>
                                        <p:cTn id="48" dur="1000"/>
                                        <p:tgtEl>
                                          <p:spTgt spid="10">
                                            <p:txEl>
                                              <p:pRg st="5" end="5"/>
                                            </p:txEl>
                                          </p:spTgt>
                                        </p:tgtEl>
                                      </p:cBhvr>
                                    </p:animEffect>
                                    <p:anim calcmode="lin" valueType="num">
                                      <p:cBhvr>
                                        <p:cTn id="49"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47F5A-6B03-D6E0-B39B-E9E0223F07E8}"/>
              </a:ext>
            </a:extLst>
          </p:cNvPr>
          <p:cNvSpPr>
            <a:spLocks noGrp="1"/>
          </p:cNvSpPr>
          <p:nvPr>
            <p:ph type="title"/>
          </p:nvPr>
        </p:nvSpPr>
        <p:spPr>
          <a:xfrm>
            <a:off x="838200" y="365125"/>
            <a:ext cx="10515600" cy="756309"/>
          </a:xfrm>
        </p:spPr>
        <p:txBody>
          <a:bodyPr>
            <a:normAutofit/>
          </a:bodyPr>
          <a:lstStyle/>
          <a:p>
            <a:r>
              <a:rPr lang="en-US" sz="3600" dirty="0"/>
              <a:t>Great Red Spot</a:t>
            </a:r>
          </a:p>
        </p:txBody>
      </p:sp>
      <p:sp>
        <p:nvSpPr>
          <p:cNvPr id="3" name="Content Placeholder 2">
            <a:extLst>
              <a:ext uri="{FF2B5EF4-FFF2-40B4-BE49-F238E27FC236}">
                <a16:creationId xmlns:a16="http://schemas.microsoft.com/office/drawing/2014/main" id="{9A51BFC5-6C66-BAC0-1BC8-3B8FD2B1493E}"/>
              </a:ext>
            </a:extLst>
          </p:cNvPr>
          <p:cNvSpPr>
            <a:spLocks noGrp="1"/>
          </p:cNvSpPr>
          <p:nvPr>
            <p:ph idx="1"/>
          </p:nvPr>
        </p:nvSpPr>
        <p:spPr>
          <a:xfrm>
            <a:off x="979100" y="1253331"/>
            <a:ext cx="6750168" cy="2175669"/>
          </a:xfrm>
        </p:spPr>
        <p:txBody>
          <a:bodyPr/>
          <a:lstStyle/>
          <a:p>
            <a:r>
              <a:rPr lang="en-US" dirty="0"/>
              <a:t>Why’s the GRS red?</a:t>
            </a:r>
          </a:p>
          <a:p>
            <a:pPr lvl="1"/>
            <a:r>
              <a:rPr lang="en-US" dirty="0"/>
              <a:t>In short – we’re not certain</a:t>
            </a:r>
          </a:p>
          <a:p>
            <a:pPr lvl="1"/>
            <a:r>
              <a:rPr lang="en-US" dirty="0"/>
              <a:t>Perhaps UV generating complex organic compounds?</a:t>
            </a:r>
          </a:p>
        </p:txBody>
      </p:sp>
      <p:pic>
        <p:nvPicPr>
          <p:cNvPr id="9" name="Picture 8">
            <a:extLst>
              <a:ext uri="{FF2B5EF4-FFF2-40B4-BE49-F238E27FC236}">
                <a16:creationId xmlns:a16="http://schemas.microsoft.com/office/drawing/2014/main" id="{AB644BEC-C94C-B640-66F1-BBDF488D6326}"/>
              </a:ext>
            </a:extLst>
          </p:cNvPr>
          <p:cNvPicPr>
            <a:picLocks noChangeAspect="1"/>
          </p:cNvPicPr>
          <p:nvPr/>
        </p:nvPicPr>
        <p:blipFill rotWithShape="1">
          <a:blip r:embed="rId3">
            <a:extLst>
              <a:ext uri="{28A0092B-C50C-407E-A947-70E740481C1C}">
                <a14:useLocalDpi xmlns:a14="http://schemas.microsoft.com/office/drawing/2010/main" val="0"/>
              </a:ext>
            </a:extLst>
          </a:blip>
          <a:srcRect l="22056" t="11495" r="23604" b="9484"/>
          <a:stretch/>
        </p:blipFill>
        <p:spPr>
          <a:xfrm>
            <a:off x="7954991" y="924277"/>
            <a:ext cx="3017520" cy="2852245"/>
          </a:xfrm>
          <a:prstGeom prst="rect">
            <a:avLst/>
          </a:prstGeom>
        </p:spPr>
      </p:pic>
      <p:pic>
        <p:nvPicPr>
          <p:cNvPr id="10" name="Picture 9">
            <a:extLst>
              <a:ext uri="{FF2B5EF4-FFF2-40B4-BE49-F238E27FC236}">
                <a16:creationId xmlns:a16="http://schemas.microsoft.com/office/drawing/2014/main" id="{3637B7A2-73C4-ABF5-1B54-F990F82970A8}"/>
              </a:ext>
            </a:extLst>
          </p:cNvPr>
          <p:cNvPicPr>
            <a:picLocks noChangeAspect="1"/>
          </p:cNvPicPr>
          <p:nvPr/>
        </p:nvPicPr>
        <p:blipFill>
          <a:blip r:embed="rId4"/>
          <a:stretch>
            <a:fillRect/>
          </a:stretch>
        </p:blipFill>
        <p:spPr>
          <a:xfrm>
            <a:off x="1380802" y="3942682"/>
            <a:ext cx="2834640" cy="2367920"/>
          </a:xfrm>
          <a:prstGeom prst="rect">
            <a:avLst/>
          </a:prstGeom>
        </p:spPr>
      </p:pic>
      <p:sp>
        <p:nvSpPr>
          <p:cNvPr id="11" name="Content Placeholder 18">
            <a:extLst>
              <a:ext uri="{FF2B5EF4-FFF2-40B4-BE49-F238E27FC236}">
                <a16:creationId xmlns:a16="http://schemas.microsoft.com/office/drawing/2014/main" id="{EE5397E3-9FE0-3106-D564-FDBA3397D5CF}"/>
              </a:ext>
            </a:extLst>
          </p:cNvPr>
          <p:cNvSpPr txBox="1">
            <a:spLocks/>
          </p:cNvSpPr>
          <p:nvPr/>
        </p:nvSpPr>
        <p:spPr>
          <a:xfrm>
            <a:off x="1242778" y="6281907"/>
            <a:ext cx="2824063" cy="3786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Credit: Greg </a:t>
            </a:r>
            <a:r>
              <a:rPr lang="en-US" sz="1600" dirty="0" err="1"/>
              <a:t>Shanos</a:t>
            </a:r>
            <a:r>
              <a:rPr lang="en-US" sz="1600" dirty="0"/>
              <a:t> – UV Image</a:t>
            </a:r>
          </a:p>
        </p:txBody>
      </p:sp>
      <p:sp>
        <p:nvSpPr>
          <p:cNvPr id="4" name="Content Placeholder 18">
            <a:extLst>
              <a:ext uri="{FF2B5EF4-FFF2-40B4-BE49-F238E27FC236}">
                <a16:creationId xmlns:a16="http://schemas.microsoft.com/office/drawing/2014/main" id="{3D2D6040-5E37-D64E-3532-AD21E23F6BFB}"/>
              </a:ext>
            </a:extLst>
          </p:cNvPr>
          <p:cNvSpPr txBox="1">
            <a:spLocks/>
          </p:cNvSpPr>
          <p:nvPr/>
        </p:nvSpPr>
        <p:spPr>
          <a:xfrm>
            <a:off x="7954991" y="3843610"/>
            <a:ext cx="2824063" cy="378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Credit:  Jim Johnson</a:t>
            </a:r>
          </a:p>
        </p:txBody>
      </p:sp>
    </p:spTree>
    <p:extLst>
      <p:ext uri="{BB962C8B-B14F-4D97-AF65-F5344CB8AC3E}">
        <p14:creationId xmlns:p14="http://schemas.microsoft.com/office/powerpoint/2010/main" val="82427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42" presetClass="entr" presetSubtype="0" fill="hold" grpId="0" nodeType="afterEffect">
                                  <p:stCondLst>
                                    <p:cond delay="50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750"/>
                            </p:stCondLst>
                            <p:childTnLst>
                              <p:par>
                                <p:cTn id="23" presetID="42" presetClass="entr" presetSubtype="0" fill="hold" grpId="0" nodeType="afterEffect">
                                  <p:stCondLst>
                                    <p:cond delay="150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E707B-8AF5-51CB-0C19-34959064B36E}"/>
              </a:ext>
            </a:extLst>
          </p:cNvPr>
          <p:cNvSpPr>
            <a:spLocks noGrp="1"/>
          </p:cNvSpPr>
          <p:nvPr>
            <p:ph type="title"/>
          </p:nvPr>
        </p:nvSpPr>
        <p:spPr>
          <a:xfrm>
            <a:off x="838200" y="365125"/>
            <a:ext cx="10515600" cy="670299"/>
          </a:xfrm>
        </p:spPr>
        <p:txBody>
          <a:bodyPr>
            <a:normAutofit/>
          </a:bodyPr>
          <a:lstStyle/>
          <a:p>
            <a:r>
              <a:rPr lang="en-US" sz="3600" dirty="0"/>
              <a:t>The Subtler Stuff</a:t>
            </a:r>
          </a:p>
        </p:txBody>
      </p:sp>
      <p:pic>
        <p:nvPicPr>
          <p:cNvPr id="4" name="Picture 3">
            <a:extLst>
              <a:ext uri="{FF2B5EF4-FFF2-40B4-BE49-F238E27FC236}">
                <a16:creationId xmlns:a16="http://schemas.microsoft.com/office/drawing/2014/main" id="{C721F79F-3ABD-A441-4B2A-80E7FDC71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35424"/>
            <a:ext cx="8220075" cy="2638425"/>
          </a:xfrm>
          <a:prstGeom prst="rect">
            <a:avLst/>
          </a:prstGeom>
        </p:spPr>
      </p:pic>
      <p:grpSp>
        <p:nvGrpSpPr>
          <p:cNvPr id="16" name="Group 15">
            <a:extLst>
              <a:ext uri="{FF2B5EF4-FFF2-40B4-BE49-F238E27FC236}">
                <a16:creationId xmlns:a16="http://schemas.microsoft.com/office/drawing/2014/main" id="{F7AAB558-9C81-A7AD-86E0-C0CD412AE508}"/>
              </a:ext>
            </a:extLst>
          </p:cNvPr>
          <p:cNvGrpSpPr/>
          <p:nvPr/>
        </p:nvGrpSpPr>
        <p:grpSpPr>
          <a:xfrm>
            <a:off x="4369228" y="2059815"/>
            <a:ext cx="4213905" cy="346463"/>
            <a:chOff x="4332708" y="2052186"/>
            <a:chExt cx="4213905" cy="346463"/>
          </a:xfrm>
        </p:grpSpPr>
        <p:pic>
          <p:nvPicPr>
            <p:cNvPr id="12" name="Picture 11">
              <a:extLst>
                <a:ext uri="{FF2B5EF4-FFF2-40B4-BE49-F238E27FC236}">
                  <a16:creationId xmlns:a16="http://schemas.microsoft.com/office/drawing/2014/main" id="{A90B004D-DBDB-970B-454F-42C4EFB9EBF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21680" y="2052186"/>
              <a:ext cx="274320" cy="313790"/>
            </a:xfrm>
            <a:prstGeom prst="rect">
              <a:avLst/>
            </a:prstGeom>
          </p:spPr>
        </p:pic>
        <p:pic>
          <p:nvPicPr>
            <p:cNvPr id="13" name="Picture 12">
              <a:extLst>
                <a:ext uri="{FF2B5EF4-FFF2-40B4-BE49-F238E27FC236}">
                  <a16:creationId xmlns:a16="http://schemas.microsoft.com/office/drawing/2014/main" id="{52BEB1F0-703E-255F-C518-2310AA35A0C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32708" y="2052186"/>
              <a:ext cx="274320" cy="274320"/>
            </a:xfrm>
            <a:prstGeom prst="rect">
              <a:avLst/>
            </a:prstGeom>
          </p:spPr>
        </p:pic>
        <p:pic>
          <p:nvPicPr>
            <p:cNvPr id="14" name="Picture 13">
              <a:extLst>
                <a:ext uri="{FF2B5EF4-FFF2-40B4-BE49-F238E27FC236}">
                  <a16:creationId xmlns:a16="http://schemas.microsoft.com/office/drawing/2014/main" id="{702340BB-4E90-8308-C1F1-EB368E13CE7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69442" y="2082405"/>
              <a:ext cx="274320" cy="313790"/>
            </a:xfrm>
            <a:prstGeom prst="rect">
              <a:avLst/>
            </a:prstGeom>
          </p:spPr>
        </p:pic>
        <p:pic>
          <p:nvPicPr>
            <p:cNvPr id="15" name="Picture 14">
              <a:extLst>
                <a:ext uri="{FF2B5EF4-FFF2-40B4-BE49-F238E27FC236}">
                  <a16:creationId xmlns:a16="http://schemas.microsoft.com/office/drawing/2014/main" id="{45779E24-CA97-5FEC-335A-5FFE4C89C86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72293" y="2084859"/>
              <a:ext cx="274320" cy="313790"/>
            </a:xfrm>
            <a:prstGeom prst="rect">
              <a:avLst/>
            </a:prstGeom>
          </p:spPr>
        </p:pic>
      </p:grpSp>
      <p:grpSp>
        <p:nvGrpSpPr>
          <p:cNvPr id="52" name="Group 51">
            <a:extLst>
              <a:ext uri="{FF2B5EF4-FFF2-40B4-BE49-F238E27FC236}">
                <a16:creationId xmlns:a16="http://schemas.microsoft.com/office/drawing/2014/main" id="{CF6F1F38-7ED2-23A9-1E99-12421632E6C9}"/>
              </a:ext>
            </a:extLst>
          </p:cNvPr>
          <p:cNvGrpSpPr/>
          <p:nvPr/>
        </p:nvGrpSpPr>
        <p:grpSpPr>
          <a:xfrm>
            <a:off x="4369228" y="1693094"/>
            <a:ext cx="4213905" cy="348834"/>
            <a:chOff x="4332708" y="1703148"/>
            <a:chExt cx="4213905" cy="348834"/>
          </a:xfrm>
        </p:grpSpPr>
        <p:pic>
          <p:nvPicPr>
            <p:cNvPr id="10" name="Picture 9">
              <a:extLst>
                <a:ext uri="{FF2B5EF4-FFF2-40B4-BE49-F238E27FC236}">
                  <a16:creationId xmlns:a16="http://schemas.microsoft.com/office/drawing/2014/main" id="{7945DD91-7BFA-1ADE-2455-A2E251AE1F6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69442" y="1735738"/>
              <a:ext cx="274320" cy="313790"/>
            </a:xfrm>
            <a:prstGeom prst="rect">
              <a:avLst/>
            </a:prstGeom>
          </p:spPr>
        </p:pic>
        <p:pic>
          <p:nvPicPr>
            <p:cNvPr id="11" name="Picture 10">
              <a:extLst>
                <a:ext uri="{FF2B5EF4-FFF2-40B4-BE49-F238E27FC236}">
                  <a16:creationId xmlns:a16="http://schemas.microsoft.com/office/drawing/2014/main" id="{17B80A05-07DC-6B68-1201-F1DDA3910F0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72293" y="1738192"/>
              <a:ext cx="274320" cy="313790"/>
            </a:xfrm>
            <a:prstGeom prst="rect">
              <a:avLst/>
            </a:prstGeom>
          </p:spPr>
        </p:pic>
        <p:pic>
          <p:nvPicPr>
            <p:cNvPr id="45" name="Picture 44">
              <a:extLst>
                <a:ext uri="{FF2B5EF4-FFF2-40B4-BE49-F238E27FC236}">
                  <a16:creationId xmlns:a16="http://schemas.microsoft.com/office/drawing/2014/main" id="{92EC3165-21DA-BB0C-FEDC-7A5A6AFD915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21680" y="1703148"/>
              <a:ext cx="274320" cy="313790"/>
            </a:xfrm>
            <a:prstGeom prst="rect">
              <a:avLst/>
            </a:prstGeom>
          </p:spPr>
        </p:pic>
        <p:pic>
          <p:nvPicPr>
            <p:cNvPr id="46" name="Picture 45">
              <a:extLst>
                <a:ext uri="{FF2B5EF4-FFF2-40B4-BE49-F238E27FC236}">
                  <a16:creationId xmlns:a16="http://schemas.microsoft.com/office/drawing/2014/main" id="{BE09E167-33D4-A66F-7E1C-619D40A381A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32708" y="1703148"/>
              <a:ext cx="274320" cy="274320"/>
            </a:xfrm>
            <a:prstGeom prst="rect">
              <a:avLst/>
            </a:prstGeom>
          </p:spPr>
        </p:pic>
      </p:grpSp>
      <p:grpSp>
        <p:nvGrpSpPr>
          <p:cNvPr id="61" name="Group 60">
            <a:extLst>
              <a:ext uri="{FF2B5EF4-FFF2-40B4-BE49-F238E27FC236}">
                <a16:creationId xmlns:a16="http://schemas.microsoft.com/office/drawing/2014/main" id="{153C9747-E3DC-8878-B841-8E392F561059}"/>
              </a:ext>
            </a:extLst>
          </p:cNvPr>
          <p:cNvGrpSpPr/>
          <p:nvPr/>
        </p:nvGrpSpPr>
        <p:grpSpPr>
          <a:xfrm>
            <a:off x="4413044" y="2364959"/>
            <a:ext cx="4138051" cy="346825"/>
            <a:chOff x="4399597" y="2342961"/>
            <a:chExt cx="4138051" cy="346825"/>
          </a:xfrm>
        </p:grpSpPr>
        <p:pic>
          <p:nvPicPr>
            <p:cNvPr id="62" name="Picture 61">
              <a:extLst>
                <a:ext uri="{FF2B5EF4-FFF2-40B4-BE49-F238E27FC236}">
                  <a16:creationId xmlns:a16="http://schemas.microsoft.com/office/drawing/2014/main" id="{AD57DC91-431C-3DCB-9757-BB8744ECC5B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99597" y="2448257"/>
              <a:ext cx="182880" cy="182880"/>
            </a:xfrm>
            <a:prstGeom prst="rect">
              <a:avLst/>
            </a:prstGeom>
          </p:spPr>
        </p:pic>
        <p:pic>
          <p:nvPicPr>
            <p:cNvPr id="63" name="Picture 62">
              <a:extLst>
                <a:ext uri="{FF2B5EF4-FFF2-40B4-BE49-F238E27FC236}">
                  <a16:creationId xmlns:a16="http://schemas.microsoft.com/office/drawing/2014/main" id="{3BB5E2FD-CAC9-41F0-D949-F5EEEB08E64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12715" y="2342961"/>
              <a:ext cx="274320" cy="313790"/>
            </a:xfrm>
            <a:prstGeom prst="rect">
              <a:avLst/>
            </a:prstGeom>
          </p:spPr>
        </p:pic>
        <p:pic>
          <p:nvPicPr>
            <p:cNvPr id="64" name="Picture 63">
              <a:extLst>
                <a:ext uri="{FF2B5EF4-FFF2-40B4-BE49-F238E27FC236}">
                  <a16:creationId xmlns:a16="http://schemas.microsoft.com/office/drawing/2014/main" id="{79342A75-B5D9-1C13-63F6-FCE70AE7978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60477" y="2373542"/>
              <a:ext cx="274320" cy="313790"/>
            </a:xfrm>
            <a:prstGeom prst="rect">
              <a:avLst/>
            </a:prstGeom>
          </p:spPr>
        </p:pic>
        <p:pic>
          <p:nvPicPr>
            <p:cNvPr id="65" name="Picture 64">
              <a:extLst>
                <a:ext uri="{FF2B5EF4-FFF2-40B4-BE49-F238E27FC236}">
                  <a16:creationId xmlns:a16="http://schemas.microsoft.com/office/drawing/2014/main" id="{94BC21C7-5889-B32E-F1BE-B241ABFAACC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63328" y="2375996"/>
              <a:ext cx="274320" cy="313790"/>
            </a:xfrm>
            <a:prstGeom prst="rect">
              <a:avLst/>
            </a:prstGeom>
          </p:spPr>
        </p:pic>
      </p:grpSp>
      <p:pic>
        <p:nvPicPr>
          <p:cNvPr id="5" name="Picture 4">
            <a:extLst>
              <a:ext uri="{FF2B5EF4-FFF2-40B4-BE49-F238E27FC236}">
                <a16:creationId xmlns:a16="http://schemas.microsoft.com/office/drawing/2014/main" id="{8AED89D0-72FF-B935-3E2A-9ABBB18ACCA7}"/>
              </a:ext>
            </a:extLst>
          </p:cNvPr>
          <p:cNvPicPr>
            <a:picLocks noChangeAspect="1"/>
          </p:cNvPicPr>
          <p:nvPr/>
        </p:nvPicPr>
        <p:blipFill>
          <a:blip r:embed="rId10"/>
          <a:stretch>
            <a:fillRect/>
          </a:stretch>
        </p:blipFill>
        <p:spPr>
          <a:xfrm>
            <a:off x="6132520" y="3763940"/>
            <a:ext cx="3237781" cy="2902393"/>
          </a:xfrm>
          <a:prstGeom prst="rect">
            <a:avLst/>
          </a:prstGeom>
        </p:spPr>
      </p:pic>
      <p:pic>
        <p:nvPicPr>
          <p:cNvPr id="9" name="Picture 8">
            <a:extLst>
              <a:ext uri="{FF2B5EF4-FFF2-40B4-BE49-F238E27FC236}">
                <a16:creationId xmlns:a16="http://schemas.microsoft.com/office/drawing/2014/main" id="{2795A613-36BD-3C71-CF4F-243F828BF3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7198" y="3707357"/>
            <a:ext cx="3228726" cy="3017520"/>
          </a:xfrm>
          <a:prstGeom prst="rect">
            <a:avLst/>
          </a:prstGeom>
        </p:spPr>
      </p:pic>
      <p:cxnSp>
        <p:nvCxnSpPr>
          <p:cNvPr id="18" name="Straight Arrow Connector 17">
            <a:extLst>
              <a:ext uri="{FF2B5EF4-FFF2-40B4-BE49-F238E27FC236}">
                <a16:creationId xmlns:a16="http://schemas.microsoft.com/office/drawing/2014/main" id="{B5F0B82D-8EE8-9AE3-ACDA-578C0701D47B}"/>
              </a:ext>
            </a:extLst>
          </p:cNvPr>
          <p:cNvCxnSpPr/>
          <p:nvPr/>
        </p:nvCxnSpPr>
        <p:spPr>
          <a:xfrm>
            <a:off x="1587260" y="5146124"/>
            <a:ext cx="897147"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9" name="Straight Arrow Connector 18">
            <a:extLst>
              <a:ext uri="{FF2B5EF4-FFF2-40B4-BE49-F238E27FC236}">
                <a16:creationId xmlns:a16="http://schemas.microsoft.com/office/drawing/2014/main" id="{619F1FD9-92A9-BC80-B529-9BF13BF29693}"/>
              </a:ext>
            </a:extLst>
          </p:cNvPr>
          <p:cNvCxnSpPr/>
          <p:nvPr/>
        </p:nvCxnSpPr>
        <p:spPr>
          <a:xfrm>
            <a:off x="1587260" y="5471052"/>
            <a:ext cx="897147"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C85F3A71-16DD-8D1F-9B14-C4F9009F643A}"/>
              </a:ext>
            </a:extLst>
          </p:cNvPr>
          <p:cNvCxnSpPr/>
          <p:nvPr/>
        </p:nvCxnSpPr>
        <p:spPr>
          <a:xfrm>
            <a:off x="5826162" y="5471052"/>
            <a:ext cx="897147"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ED1CF566-DCA3-CE43-687B-73A5849DA469}"/>
              </a:ext>
            </a:extLst>
          </p:cNvPr>
          <p:cNvCxnSpPr/>
          <p:nvPr/>
        </p:nvCxnSpPr>
        <p:spPr>
          <a:xfrm>
            <a:off x="5858200" y="4470388"/>
            <a:ext cx="897147"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2" name="Straight Arrow Connector 21">
            <a:extLst>
              <a:ext uri="{FF2B5EF4-FFF2-40B4-BE49-F238E27FC236}">
                <a16:creationId xmlns:a16="http://schemas.microsoft.com/office/drawing/2014/main" id="{0E43E266-5489-7AEF-8C6F-81D3B23B75A0}"/>
              </a:ext>
            </a:extLst>
          </p:cNvPr>
          <p:cNvCxnSpPr/>
          <p:nvPr/>
        </p:nvCxnSpPr>
        <p:spPr>
          <a:xfrm>
            <a:off x="3454828" y="5039733"/>
            <a:ext cx="897147" cy="0"/>
          </a:xfrm>
          <a:prstGeom prst="straightConnector1">
            <a:avLst/>
          </a:prstGeom>
          <a:ln>
            <a:headEnd type="triangl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23" name="Straight Arrow Connector 22">
            <a:extLst>
              <a:ext uri="{FF2B5EF4-FFF2-40B4-BE49-F238E27FC236}">
                <a16:creationId xmlns:a16="http://schemas.microsoft.com/office/drawing/2014/main" id="{B5341EE5-4575-9A42-86D1-4C20D71CA0A2}"/>
              </a:ext>
            </a:extLst>
          </p:cNvPr>
          <p:cNvCxnSpPr/>
          <p:nvPr/>
        </p:nvCxnSpPr>
        <p:spPr>
          <a:xfrm>
            <a:off x="8473154" y="4294986"/>
            <a:ext cx="897147" cy="0"/>
          </a:xfrm>
          <a:prstGeom prst="straightConnector1">
            <a:avLst/>
          </a:prstGeom>
          <a:ln>
            <a:headEnd type="triangle" w="med" len="med"/>
            <a:tailEnd type="none" w="med" len="med"/>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972949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1000"/>
                                        <p:tgtEl>
                                          <p:spTgt spid="19"/>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1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1000"/>
                                        <p:tgtEl>
                                          <p:spTgt spid="18"/>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10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1000"/>
                                        <p:tgtEl>
                                          <p:spTgt spid="22"/>
                                        </p:tgtEl>
                                      </p:cBhvr>
                                    </p:animEffect>
                                  </p:childTnLst>
                                </p:cTn>
                              </p:par>
                            </p:childTnLst>
                          </p:cTn>
                        </p:par>
                        <p:par>
                          <p:cTn id="50" fill="hold">
                            <p:stCondLst>
                              <p:cond delay="1500"/>
                            </p:stCondLst>
                            <p:childTnLst>
                              <p:par>
                                <p:cTn id="51" presetID="22" presetClass="entr" presetSubtype="8"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E707B-8AF5-51CB-0C19-34959064B36E}"/>
              </a:ext>
            </a:extLst>
          </p:cNvPr>
          <p:cNvSpPr>
            <a:spLocks noGrp="1"/>
          </p:cNvSpPr>
          <p:nvPr>
            <p:ph type="title"/>
          </p:nvPr>
        </p:nvSpPr>
        <p:spPr>
          <a:xfrm>
            <a:off x="838200" y="365125"/>
            <a:ext cx="10515600" cy="470425"/>
          </a:xfrm>
        </p:spPr>
        <p:txBody>
          <a:bodyPr>
            <a:normAutofit fontScale="90000"/>
          </a:bodyPr>
          <a:lstStyle/>
          <a:p>
            <a:r>
              <a:rPr lang="en-US" sz="3600" dirty="0"/>
              <a:t>The Subtler Stuff</a:t>
            </a:r>
          </a:p>
        </p:txBody>
      </p:sp>
      <p:sp>
        <p:nvSpPr>
          <p:cNvPr id="3" name="Content Placeholder 2">
            <a:extLst>
              <a:ext uri="{FF2B5EF4-FFF2-40B4-BE49-F238E27FC236}">
                <a16:creationId xmlns:a16="http://schemas.microsoft.com/office/drawing/2014/main" id="{0088134C-A479-582C-F882-A4AC7ED59308}"/>
              </a:ext>
            </a:extLst>
          </p:cNvPr>
          <p:cNvSpPr>
            <a:spLocks noGrp="1"/>
          </p:cNvSpPr>
          <p:nvPr>
            <p:ph idx="1"/>
          </p:nvPr>
        </p:nvSpPr>
        <p:spPr>
          <a:xfrm>
            <a:off x="6366293" y="3975075"/>
            <a:ext cx="5633539" cy="2808163"/>
          </a:xfrm>
        </p:spPr>
        <p:txBody>
          <a:bodyPr>
            <a:normAutofit/>
          </a:bodyPr>
          <a:lstStyle/>
          <a:p>
            <a:r>
              <a:rPr lang="en-US" sz="2400" dirty="0"/>
              <a:t>Can you visually identify Ganymede (largest and brightest)?</a:t>
            </a:r>
          </a:p>
          <a:p>
            <a:r>
              <a:rPr lang="en-US" sz="2400" dirty="0"/>
              <a:t>Can you pick out Calisto (dimmest)?</a:t>
            </a:r>
          </a:p>
          <a:p>
            <a:r>
              <a:rPr lang="en-US" sz="2400" dirty="0"/>
              <a:t>Large aperture – any shadings on Ganymede?</a:t>
            </a:r>
          </a:p>
          <a:p>
            <a:r>
              <a:rPr lang="en-US" sz="2400" dirty="0"/>
              <a:t>Moons are excellent target for checking your focus</a:t>
            </a:r>
          </a:p>
        </p:txBody>
      </p:sp>
      <p:pic>
        <p:nvPicPr>
          <p:cNvPr id="4" name="Picture 3">
            <a:extLst>
              <a:ext uri="{FF2B5EF4-FFF2-40B4-BE49-F238E27FC236}">
                <a16:creationId xmlns:a16="http://schemas.microsoft.com/office/drawing/2014/main" id="{C721F79F-3ABD-A441-4B2A-80E7FDC71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35424"/>
            <a:ext cx="8220075" cy="2638425"/>
          </a:xfrm>
          <a:prstGeom prst="rect">
            <a:avLst/>
          </a:prstGeom>
        </p:spPr>
      </p:pic>
      <p:grpSp>
        <p:nvGrpSpPr>
          <p:cNvPr id="16" name="Group 15">
            <a:extLst>
              <a:ext uri="{FF2B5EF4-FFF2-40B4-BE49-F238E27FC236}">
                <a16:creationId xmlns:a16="http://schemas.microsoft.com/office/drawing/2014/main" id="{F7AAB558-9C81-A7AD-86E0-C0CD412AE508}"/>
              </a:ext>
            </a:extLst>
          </p:cNvPr>
          <p:cNvGrpSpPr/>
          <p:nvPr/>
        </p:nvGrpSpPr>
        <p:grpSpPr>
          <a:xfrm>
            <a:off x="4369228" y="2059815"/>
            <a:ext cx="4213905" cy="346463"/>
            <a:chOff x="4332708" y="2052186"/>
            <a:chExt cx="4213905" cy="346463"/>
          </a:xfrm>
        </p:grpSpPr>
        <p:pic>
          <p:nvPicPr>
            <p:cNvPr id="12" name="Picture 11">
              <a:extLst>
                <a:ext uri="{FF2B5EF4-FFF2-40B4-BE49-F238E27FC236}">
                  <a16:creationId xmlns:a16="http://schemas.microsoft.com/office/drawing/2014/main" id="{A90B004D-DBDB-970B-454F-42C4EFB9EBF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21680" y="2052186"/>
              <a:ext cx="274320" cy="313790"/>
            </a:xfrm>
            <a:prstGeom prst="rect">
              <a:avLst/>
            </a:prstGeom>
          </p:spPr>
        </p:pic>
        <p:pic>
          <p:nvPicPr>
            <p:cNvPr id="13" name="Picture 12">
              <a:extLst>
                <a:ext uri="{FF2B5EF4-FFF2-40B4-BE49-F238E27FC236}">
                  <a16:creationId xmlns:a16="http://schemas.microsoft.com/office/drawing/2014/main" id="{52BEB1F0-703E-255F-C518-2310AA35A0C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32708" y="2052186"/>
              <a:ext cx="274320" cy="274320"/>
            </a:xfrm>
            <a:prstGeom prst="rect">
              <a:avLst/>
            </a:prstGeom>
          </p:spPr>
        </p:pic>
        <p:pic>
          <p:nvPicPr>
            <p:cNvPr id="14" name="Picture 13">
              <a:extLst>
                <a:ext uri="{FF2B5EF4-FFF2-40B4-BE49-F238E27FC236}">
                  <a16:creationId xmlns:a16="http://schemas.microsoft.com/office/drawing/2014/main" id="{702340BB-4E90-8308-C1F1-EB368E13CE7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69442" y="2082405"/>
              <a:ext cx="274320" cy="313790"/>
            </a:xfrm>
            <a:prstGeom prst="rect">
              <a:avLst/>
            </a:prstGeom>
          </p:spPr>
        </p:pic>
        <p:pic>
          <p:nvPicPr>
            <p:cNvPr id="15" name="Picture 14">
              <a:extLst>
                <a:ext uri="{FF2B5EF4-FFF2-40B4-BE49-F238E27FC236}">
                  <a16:creationId xmlns:a16="http://schemas.microsoft.com/office/drawing/2014/main" id="{45779E24-CA97-5FEC-335A-5FFE4C89C86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72293" y="2084859"/>
              <a:ext cx="274320" cy="313790"/>
            </a:xfrm>
            <a:prstGeom prst="rect">
              <a:avLst/>
            </a:prstGeom>
          </p:spPr>
        </p:pic>
      </p:grpSp>
      <p:grpSp>
        <p:nvGrpSpPr>
          <p:cNvPr id="53" name="Group 52">
            <a:extLst>
              <a:ext uri="{FF2B5EF4-FFF2-40B4-BE49-F238E27FC236}">
                <a16:creationId xmlns:a16="http://schemas.microsoft.com/office/drawing/2014/main" id="{90CB7C01-C129-88E4-646A-889327D1D70C}"/>
              </a:ext>
            </a:extLst>
          </p:cNvPr>
          <p:cNvGrpSpPr/>
          <p:nvPr/>
        </p:nvGrpSpPr>
        <p:grpSpPr>
          <a:xfrm>
            <a:off x="4399597" y="2364959"/>
            <a:ext cx="4138051" cy="346825"/>
            <a:chOff x="4399597" y="2342961"/>
            <a:chExt cx="4138051" cy="346825"/>
          </a:xfrm>
        </p:grpSpPr>
        <p:pic>
          <p:nvPicPr>
            <p:cNvPr id="18" name="Picture 17">
              <a:extLst>
                <a:ext uri="{FF2B5EF4-FFF2-40B4-BE49-F238E27FC236}">
                  <a16:creationId xmlns:a16="http://schemas.microsoft.com/office/drawing/2014/main" id="{756D5D8C-44BF-9E6B-195E-DBBCFD16811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99597" y="2448257"/>
              <a:ext cx="182880" cy="182880"/>
            </a:xfrm>
            <a:prstGeom prst="rect">
              <a:avLst/>
            </a:prstGeom>
          </p:spPr>
        </p:pic>
        <p:pic>
          <p:nvPicPr>
            <p:cNvPr id="20" name="Picture 19">
              <a:extLst>
                <a:ext uri="{FF2B5EF4-FFF2-40B4-BE49-F238E27FC236}">
                  <a16:creationId xmlns:a16="http://schemas.microsoft.com/office/drawing/2014/main" id="{1A35232D-967C-B728-905E-9292BAF1E07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12715" y="2342961"/>
              <a:ext cx="274320" cy="313790"/>
            </a:xfrm>
            <a:prstGeom prst="rect">
              <a:avLst/>
            </a:prstGeom>
          </p:spPr>
        </p:pic>
        <p:pic>
          <p:nvPicPr>
            <p:cNvPr id="21" name="Picture 20">
              <a:extLst>
                <a:ext uri="{FF2B5EF4-FFF2-40B4-BE49-F238E27FC236}">
                  <a16:creationId xmlns:a16="http://schemas.microsoft.com/office/drawing/2014/main" id="{AA52034C-F2D7-A663-2579-489FF741BE0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60477" y="2373542"/>
              <a:ext cx="274320" cy="313790"/>
            </a:xfrm>
            <a:prstGeom prst="rect">
              <a:avLst/>
            </a:prstGeom>
          </p:spPr>
        </p:pic>
        <p:pic>
          <p:nvPicPr>
            <p:cNvPr id="22" name="Picture 21">
              <a:extLst>
                <a:ext uri="{FF2B5EF4-FFF2-40B4-BE49-F238E27FC236}">
                  <a16:creationId xmlns:a16="http://schemas.microsoft.com/office/drawing/2014/main" id="{5C053C18-E652-41EE-51E9-3B13E1255D8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63328" y="2375996"/>
              <a:ext cx="274320" cy="313790"/>
            </a:xfrm>
            <a:prstGeom prst="rect">
              <a:avLst/>
            </a:prstGeom>
          </p:spPr>
        </p:pic>
      </p:grpSp>
      <p:pic>
        <p:nvPicPr>
          <p:cNvPr id="24" name="Picture 23">
            <a:extLst>
              <a:ext uri="{FF2B5EF4-FFF2-40B4-BE49-F238E27FC236}">
                <a16:creationId xmlns:a16="http://schemas.microsoft.com/office/drawing/2014/main" id="{2CE4A253-4CD9-0509-CCAB-5EA566C1FAE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82933" y="2697352"/>
            <a:ext cx="274320" cy="313790"/>
          </a:xfrm>
          <a:prstGeom prst="rect">
            <a:avLst/>
          </a:prstGeom>
        </p:spPr>
      </p:pic>
      <p:pic>
        <p:nvPicPr>
          <p:cNvPr id="25" name="Picture 24">
            <a:extLst>
              <a:ext uri="{FF2B5EF4-FFF2-40B4-BE49-F238E27FC236}">
                <a16:creationId xmlns:a16="http://schemas.microsoft.com/office/drawing/2014/main" id="{D0567F33-2F80-F910-4BB9-313BEECF875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85784" y="2699806"/>
            <a:ext cx="274320" cy="313790"/>
          </a:xfrm>
          <a:prstGeom prst="rect">
            <a:avLst/>
          </a:prstGeom>
        </p:spPr>
      </p:pic>
      <p:pic>
        <p:nvPicPr>
          <p:cNvPr id="26" name="Picture 25">
            <a:extLst>
              <a:ext uri="{FF2B5EF4-FFF2-40B4-BE49-F238E27FC236}">
                <a16:creationId xmlns:a16="http://schemas.microsoft.com/office/drawing/2014/main" id="{D981CAEB-2266-35E6-1538-6A99E77F414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794786" y="2697352"/>
            <a:ext cx="274320" cy="274320"/>
          </a:xfrm>
          <a:prstGeom prst="rect">
            <a:avLst/>
          </a:prstGeom>
        </p:spPr>
      </p:pic>
      <p:pic>
        <p:nvPicPr>
          <p:cNvPr id="39" name="Picture 38">
            <a:extLst>
              <a:ext uri="{FF2B5EF4-FFF2-40B4-BE49-F238E27FC236}">
                <a16:creationId xmlns:a16="http://schemas.microsoft.com/office/drawing/2014/main" id="{5556AD80-8EDE-9CF6-E339-A4CF521F774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78428" y="2762807"/>
            <a:ext cx="182880" cy="182880"/>
          </a:xfrm>
          <a:prstGeom prst="rect">
            <a:avLst/>
          </a:prstGeom>
        </p:spPr>
      </p:pic>
      <p:grpSp>
        <p:nvGrpSpPr>
          <p:cNvPr id="52" name="Group 51">
            <a:extLst>
              <a:ext uri="{FF2B5EF4-FFF2-40B4-BE49-F238E27FC236}">
                <a16:creationId xmlns:a16="http://schemas.microsoft.com/office/drawing/2014/main" id="{CF6F1F38-7ED2-23A9-1E99-12421632E6C9}"/>
              </a:ext>
            </a:extLst>
          </p:cNvPr>
          <p:cNvGrpSpPr/>
          <p:nvPr/>
        </p:nvGrpSpPr>
        <p:grpSpPr>
          <a:xfrm>
            <a:off x="4369228" y="1693094"/>
            <a:ext cx="4213905" cy="348834"/>
            <a:chOff x="4332708" y="1703148"/>
            <a:chExt cx="4213905" cy="348834"/>
          </a:xfrm>
        </p:grpSpPr>
        <p:pic>
          <p:nvPicPr>
            <p:cNvPr id="10" name="Picture 9">
              <a:extLst>
                <a:ext uri="{FF2B5EF4-FFF2-40B4-BE49-F238E27FC236}">
                  <a16:creationId xmlns:a16="http://schemas.microsoft.com/office/drawing/2014/main" id="{7945DD91-7BFA-1ADE-2455-A2E251AE1F6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69442" y="1735738"/>
              <a:ext cx="274320" cy="313790"/>
            </a:xfrm>
            <a:prstGeom prst="rect">
              <a:avLst/>
            </a:prstGeom>
          </p:spPr>
        </p:pic>
        <p:pic>
          <p:nvPicPr>
            <p:cNvPr id="11" name="Picture 10">
              <a:extLst>
                <a:ext uri="{FF2B5EF4-FFF2-40B4-BE49-F238E27FC236}">
                  <a16:creationId xmlns:a16="http://schemas.microsoft.com/office/drawing/2014/main" id="{17B80A05-07DC-6B68-1201-F1DDA3910F0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72293" y="1738192"/>
              <a:ext cx="274320" cy="313790"/>
            </a:xfrm>
            <a:prstGeom prst="rect">
              <a:avLst/>
            </a:prstGeom>
          </p:spPr>
        </p:pic>
        <p:pic>
          <p:nvPicPr>
            <p:cNvPr id="45" name="Picture 44">
              <a:extLst>
                <a:ext uri="{FF2B5EF4-FFF2-40B4-BE49-F238E27FC236}">
                  <a16:creationId xmlns:a16="http://schemas.microsoft.com/office/drawing/2014/main" id="{92EC3165-21DA-BB0C-FEDC-7A5A6AFD915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21680" y="1703148"/>
              <a:ext cx="274320" cy="313790"/>
            </a:xfrm>
            <a:prstGeom prst="rect">
              <a:avLst/>
            </a:prstGeom>
          </p:spPr>
        </p:pic>
        <p:pic>
          <p:nvPicPr>
            <p:cNvPr id="46" name="Picture 45">
              <a:extLst>
                <a:ext uri="{FF2B5EF4-FFF2-40B4-BE49-F238E27FC236}">
                  <a16:creationId xmlns:a16="http://schemas.microsoft.com/office/drawing/2014/main" id="{BE09E167-33D4-A66F-7E1C-619D40A381A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32708" y="1703148"/>
              <a:ext cx="274320" cy="274320"/>
            </a:xfrm>
            <a:prstGeom prst="rect">
              <a:avLst/>
            </a:prstGeom>
          </p:spPr>
        </p:pic>
      </p:grpSp>
      <p:pic>
        <p:nvPicPr>
          <p:cNvPr id="54" name="Picture 53">
            <a:extLst>
              <a:ext uri="{FF2B5EF4-FFF2-40B4-BE49-F238E27FC236}">
                <a16:creationId xmlns:a16="http://schemas.microsoft.com/office/drawing/2014/main" id="{D157BC04-8542-0D02-CC13-FB533DAD4CE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793207" y="2697352"/>
            <a:ext cx="274320" cy="274320"/>
          </a:xfrm>
          <a:prstGeom prst="rect">
            <a:avLst/>
          </a:prstGeom>
        </p:spPr>
      </p:pic>
      <p:pic>
        <p:nvPicPr>
          <p:cNvPr id="55" name="Picture 54">
            <a:extLst>
              <a:ext uri="{FF2B5EF4-FFF2-40B4-BE49-F238E27FC236}">
                <a16:creationId xmlns:a16="http://schemas.microsoft.com/office/drawing/2014/main" id="{42F1262A-9DD3-9CE2-BC10-20A3FB25F89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76849" y="2762807"/>
            <a:ext cx="182880" cy="182880"/>
          </a:xfrm>
          <a:prstGeom prst="rect">
            <a:avLst/>
          </a:prstGeom>
        </p:spPr>
      </p:pic>
      <p:grpSp>
        <p:nvGrpSpPr>
          <p:cNvPr id="60" name="Group 59">
            <a:extLst>
              <a:ext uri="{FF2B5EF4-FFF2-40B4-BE49-F238E27FC236}">
                <a16:creationId xmlns:a16="http://schemas.microsoft.com/office/drawing/2014/main" id="{1A4E6DC2-4C79-0019-B46B-F90ADAE0B65F}"/>
              </a:ext>
            </a:extLst>
          </p:cNvPr>
          <p:cNvGrpSpPr/>
          <p:nvPr/>
        </p:nvGrpSpPr>
        <p:grpSpPr>
          <a:xfrm>
            <a:off x="4376849" y="2696767"/>
            <a:ext cx="4083255" cy="316244"/>
            <a:chOff x="4376849" y="2696767"/>
            <a:chExt cx="4083255" cy="316244"/>
          </a:xfrm>
        </p:grpSpPr>
        <p:pic>
          <p:nvPicPr>
            <p:cNvPr id="56" name="Picture 55">
              <a:extLst>
                <a:ext uri="{FF2B5EF4-FFF2-40B4-BE49-F238E27FC236}">
                  <a16:creationId xmlns:a16="http://schemas.microsoft.com/office/drawing/2014/main" id="{E490E85E-5819-82C9-30E8-0D8538E4165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82933" y="2696767"/>
              <a:ext cx="274320" cy="313790"/>
            </a:xfrm>
            <a:prstGeom prst="rect">
              <a:avLst/>
            </a:prstGeom>
          </p:spPr>
        </p:pic>
        <p:pic>
          <p:nvPicPr>
            <p:cNvPr id="57" name="Picture 56">
              <a:extLst>
                <a:ext uri="{FF2B5EF4-FFF2-40B4-BE49-F238E27FC236}">
                  <a16:creationId xmlns:a16="http://schemas.microsoft.com/office/drawing/2014/main" id="{8F23F85E-E0BE-2EC0-BD87-6B11B28B4B0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85784" y="2699221"/>
              <a:ext cx="274320" cy="313790"/>
            </a:xfrm>
            <a:prstGeom prst="rect">
              <a:avLst/>
            </a:prstGeom>
          </p:spPr>
        </p:pic>
        <p:pic>
          <p:nvPicPr>
            <p:cNvPr id="58" name="Picture 57">
              <a:extLst>
                <a:ext uri="{FF2B5EF4-FFF2-40B4-BE49-F238E27FC236}">
                  <a16:creationId xmlns:a16="http://schemas.microsoft.com/office/drawing/2014/main" id="{307EA473-C5EF-6768-1057-1A247AFBF8C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793207" y="2696767"/>
              <a:ext cx="274320" cy="274320"/>
            </a:xfrm>
            <a:prstGeom prst="rect">
              <a:avLst/>
            </a:prstGeom>
          </p:spPr>
        </p:pic>
        <p:pic>
          <p:nvPicPr>
            <p:cNvPr id="59" name="Picture 58">
              <a:extLst>
                <a:ext uri="{FF2B5EF4-FFF2-40B4-BE49-F238E27FC236}">
                  <a16:creationId xmlns:a16="http://schemas.microsoft.com/office/drawing/2014/main" id="{9F214B8B-2807-1D85-C083-DC5A25FB932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76849" y="2762222"/>
              <a:ext cx="182880" cy="182880"/>
            </a:xfrm>
            <a:prstGeom prst="rect">
              <a:avLst/>
            </a:prstGeom>
          </p:spPr>
        </p:pic>
      </p:grpSp>
      <p:pic>
        <p:nvPicPr>
          <p:cNvPr id="5" name="Picture 4">
            <a:extLst>
              <a:ext uri="{FF2B5EF4-FFF2-40B4-BE49-F238E27FC236}">
                <a16:creationId xmlns:a16="http://schemas.microsoft.com/office/drawing/2014/main" id="{01AC1278-8960-F446-08E8-A558328B21E1}"/>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845407" y="4101936"/>
            <a:ext cx="5287113" cy="1705213"/>
          </a:xfrm>
          <a:prstGeom prst="rect">
            <a:avLst/>
          </a:prstGeom>
        </p:spPr>
      </p:pic>
    </p:spTree>
    <p:extLst>
      <p:ext uri="{BB962C8B-B14F-4D97-AF65-F5344CB8AC3E}">
        <p14:creationId xmlns:p14="http://schemas.microsoft.com/office/powerpoint/2010/main" val="2224054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E707B-8AF5-51CB-0C19-34959064B36E}"/>
              </a:ext>
            </a:extLst>
          </p:cNvPr>
          <p:cNvSpPr>
            <a:spLocks noGrp="1"/>
          </p:cNvSpPr>
          <p:nvPr>
            <p:ph type="title"/>
          </p:nvPr>
        </p:nvSpPr>
        <p:spPr>
          <a:xfrm>
            <a:off x="838200" y="365125"/>
            <a:ext cx="10515600" cy="670299"/>
          </a:xfrm>
        </p:spPr>
        <p:txBody>
          <a:bodyPr>
            <a:normAutofit/>
          </a:bodyPr>
          <a:lstStyle/>
          <a:p>
            <a:r>
              <a:rPr lang="en-US" sz="3600" dirty="0"/>
              <a:t>The Subtler Stuff</a:t>
            </a:r>
          </a:p>
        </p:txBody>
      </p:sp>
      <p:pic>
        <p:nvPicPr>
          <p:cNvPr id="4" name="Picture 3">
            <a:extLst>
              <a:ext uri="{FF2B5EF4-FFF2-40B4-BE49-F238E27FC236}">
                <a16:creationId xmlns:a16="http://schemas.microsoft.com/office/drawing/2014/main" id="{C721F79F-3ABD-A441-4B2A-80E7FDC71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35424"/>
            <a:ext cx="8220075" cy="2638425"/>
          </a:xfrm>
          <a:prstGeom prst="rect">
            <a:avLst/>
          </a:prstGeom>
        </p:spPr>
      </p:pic>
      <p:grpSp>
        <p:nvGrpSpPr>
          <p:cNvPr id="16" name="Group 15">
            <a:extLst>
              <a:ext uri="{FF2B5EF4-FFF2-40B4-BE49-F238E27FC236}">
                <a16:creationId xmlns:a16="http://schemas.microsoft.com/office/drawing/2014/main" id="{F7AAB558-9C81-A7AD-86E0-C0CD412AE508}"/>
              </a:ext>
            </a:extLst>
          </p:cNvPr>
          <p:cNvGrpSpPr/>
          <p:nvPr/>
        </p:nvGrpSpPr>
        <p:grpSpPr>
          <a:xfrm>
            <a:off x="4369228" y="2059815"/>
            <a:ext cx="4213905" cy="346463"/>
            <a:chOff x="4332708" y="2052186"/>
            <a:chExt cx="4213905" cy="346463"/>
          </a:xfrm>
        </p:grpSpPr>
        <p:pic>
          <p:nvPicPr>
            <p:cNvPr id="12" name="Picture 11">
              <a:extLst>
                <a:ext uri="{FF2B5EF4-FFF2-40B4-BE49-F238E27FC236}">
                  <a16:creationId xmlns:a16="http://schemas.microsoft.com/office/drawing/2014/main" id="{A90B004D-DBDB-970B-454F-42C4EFB9EBF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21680" y="2052186"/>
              <a:ext cx="274320" cy="313790"/>
            </a:xfrm>
            <a:prstGeom prst="rect">
              <a:avLst/>
            </a:prstGeom>
          </p:spPr>
        </p:pic>
        <p:pic>
          <p:nvPicPr>
            <p:cNvPr id="13" name="Picture 12">
              <a:extLst>
                <a:ext uri="{FF2B5EF4-FFF2-40B4-BE49-F238E27FC236}">
                  <a16:creationId xmlns:a16="http://schemas.microsoft.com/office/drawing/2014/main" id="{52BEB1F0-703E-255F-C518-2310AA35A0C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32708" y="2052186"/>
              <a:ext cx="274320" cy="274320"/>
            </a:xfrm>
            <a:prstGeom prst="rect">
              <a:avLst/>
            </a:prstGeom>
          </p:spPr>
        </p:pic>
        <p:pic>
          <p:nvPicPr>
            <p:cNvPr id="14" name="Picture 13">
              <a:extLst>
                <a:ext uri="{FF2B5EF4-FFF2-40B4-BE49-F238E27FC236}">
                  <a16:creationId xmlns:a16="http://schemas.microsoft.com/office/drawing/2014/main" id="{702340BB-4E90-8308-C1F1-EB368E13CE7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69442" y="2082405"/>
              <a:ext cx="274320" cy="313790"/>
            </a:xfrm>
            <a:prstGeom prst="rect">
              <a:avLst/>
            </a:prstGeom>
          </p:spPr>
        </p:pic>
        <p:pic>
          <p:nvPicPr>
            <p:cNvPr id="15" name="Picture 14">
              <a:extLst>
                <a:ext uri="{FF2B5EF4-FFF2-40B4-BE49-F238E27FC236}">
                  <a16:creationId xmlns:a16="http://schemas.microsoft.com/office/drawing/2014/main" id="{45779E24-CA97-5FEC-335A-5FFE4C89C86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72293" y="2084859"/>
              <a:ext cx="274320" cy="313790"/>
            </a:xfrm>
            <a:prstGeom prst="rect">
              <a:avLst/>
            </a:prstGeom>
          </p:spPr>
        </p:pic>
      </p:grpSp>
      <p:grpSp>
        <p:nvGrpSpPr>
          <p:cNvPr id="53" name="Group 52">
            <a:extLst>
              <a:ext uri="{FF2B5EF4-FFF2-40B4-BE49-F238E27FC236}">
                <a16:creationId xmlns:a16="http://schemas.microsoft.com/office/drawing/2014/main" id="{90CB7C01-C129-88E4-646A-889327D1D70C}"/>
              </a:ext>
            </a:extLst>
          </p:cNvPr>
          <p:cNvGrpSpPr/>
          <p:nvPr/>
        </p:nvGrpSpPr>
        <p:grpSpPr>
          <a:xfrm>
            <a:off x="4399597" y="2364959"/>
            <a:ext cx="4138051" cy="346825"/>
            <a:chOff x="4399597" y="2342961"/>
            <a:chExt cx="4138051" cy="346825"/>
          </a:xfrm>
        </p:grpSpPr>
        <p:pic>
          <p:nvPicPr>
            <p:cNvPr id="18" name="Picture 17">
              <a:extLst>
                <a:ext uri="{FF2B5EF4-FFF2-40B4-BE49-F238E27FC236}">
                  <a16:creationId xmlns:a16="http://schemas.microsoft.com/office/drawing/2014/main" id="{756D5D8C-44BF-9E6B-195E-DBBCFD16811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99597" y="2448257"/>
              <a:ext cx="182880" cy="182880"/>
            </a:xfrm>
            <a:prstGeom prst="rect">
              <a:avLst/>
            </a:prstGeom>
          </p:spPr>
        </p:pic>
        <p:pic>
          <p:nvPicPr>
            <p:cNvPr id="20" name="Picture 19">
              <a:extLst>
                <a:ext uri="{FF2B5EF4-FFF2-40B4-BE49-F238E27FC236}">
                  <a16:creationId xmlns:a16="http://schemas.microsoft.com/office/drawing/2014/main" id="{1A35232D-967C-B728-905E-9292BAF1E07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12715" y="2342961"/>
              <a:ext cx="274320" cy="313790"/>
            </a:xfrm>
            <a:prstGeom prst="rect">
              <a:avLst/>
            </a:prstGeom>
          </p:spPr>
        </p:pic>
        <p:pic>
          <p:nvPicPr>
            <p:cNvPr id="21" name="Picture 20">
              <a:extLst>
                <a:ext uri="{FF2B5EF4-FFF2-40B4-BE49-F238E27FC236}">
                  <a16:creationId xmlns:a16="http://schemas.microsoft.com/office/drawing/2014/main" id="{AA52034C-F2D7-A663-2579-489FF741BE0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60477" y="2373542"/>
              <a:ext cx="274320" cy="313790"/>
            </a:xfrm>
            <a:prstGeom prst="rect">
              <a:avLst/>
            </a:prstGeom>
          </p:spPr>
        </p:pic>
        <p:pic>
          <p:nvPicPr>
            <p:cNvPr id="22" name="Picture 21">
              <a:extLst>
                <a:ext uri="{FF2B5EF4-FFF2-40B4-BE49-F238E27FC236}">
                  <a16:creationId xmlns:a16="http://schemas.microsoft.com/office/drawing/2014/main" id="{5C053C18-E652-41EE-51E9-3B13E1255D8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63328" y="2375996"/>
              <a:ext cx="274320" cy="313790"/>
            </a:xfrm>
            <a:prstGeom prst="rect">
              <a:avLst/>
            </a:prstGeom>
          </p:spPr>
        </p:pic>
      </p:grpSp>
      <p:pic>
        <p:nvPicPr>
          <p:cNvPr id="24" name="Picture 23">
            <a:extLst>
              <a:ext uri="{FF2B5EF4-FFF2-40B4-BE49-F238E27FC236}">
                <a16:creationId xmlns:a16="http://schemas.microsoft.com/office/drawing/2014/main" id="{2CE4A253-4CD9-0509-CCAB-5EA566C1FAE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82933" y="2697352"/>
            <a:ext cx="274320" cy="313790"/>
          </a:xfrm>
          <a:prstGeom prst="rect">
            <a:avLst/>
          </a:prstGeom>
        </p:spPr>
      </p:pic>
      <p:pic>
        <p:nvPicPr>
          <p:cNvPr id="25" name="Picture 24">
            <a:extLst>
              <a:ext uri="{FF2B5EF4-FFF2-40B4-BE49-F238E27FC236}">
                <a16:creationId xmlns:a16="http://schemas.microsoft.com/office/drawing/2014/main" id="{D0567F33-2F80-F910-4BB9-313BEECF875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85784" y="2699806"/>
            <a:ext cx="274320" cy="313790"/>
          </a:xfrm>
          <a:prstGeom prst="rect">
            <a:avLst/>
          </a:prstGeom>
        </p:spPr>
      </p:pic>
      <p:pic>
        <p:nvPicPr>
          <p:cNvPr id="26" name="Picture 25">
            <a:extLst>
              <a:ext uri="{FF2B5EF4-FFF2-40B4-BE49-F238E27FC236}">
                <a16:creationId xmlns:a16="http://schemas.microsoft.com/office/drawing/2014/main" id="{D981CAEB-2266-35E6-1538-6A99E77F414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794786" y="2697352"/>
            <a:ext cx="274320" cy="274320"/>
          </a:xfrm>
          <a:prstGeom prst="rect">
            <a:avLst/>
          </a:prstGeom>
        </p:spPr>
      </p:pic>
      <p:pic>
        <p:nvPicPr>
          <p:cNvPr id="39" name="Picture 38">
            <a:extLst>
              <a:ext uri="{FF2B5EF4-FFF2-40B4-BE49-F238E27FC236}">
                <a16:creationId xmlns:a16="http://schemas.microsoft.com/office/drawing/2014/main" id="{5556AD80-8EDE-9CF6-E339-A4CF521F774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78428" y="2762807"/>
            <a:ext cx="182880" cy="182880"/>
          </a:xfrm>
          <a:prstGeom prst="rect">
            <a:avLst/>
          </a:prstGeom>
        </p:spPr>
      </p:pic>
      <p:grpSp>
        <p:nvGrpSpPr>
          <p:cNvPr id="48" name="Group 47">
            <a:extLst>
              <a:ext uri="{FF2B5EF4-FFF2-40B4-BE49-F238E27FC236}">
                <a16:creationId xmlns:a16="http://schemas.microsoft.com/office/drawing/2014/main" id="{ADB51A95-2916-6928-50E2-891022249BF7}"/>
              </a:ext>
            </a:extLst>
          </p:cNvPr>
          <p:cNvGrpSpPr/>
          <p:nvPr/>
        </p:nvGrpSpPr>
        <p:grpSpPr>
          <a:xfrm>
            <a:off x="4396122" y="2958572"/>
            <a:ext cx="4046106" cy="368347"/>
            <a:chOff x="4399597" y="2916987"/>
            <a:chExt cx="4046106" cy="368347"/>
          </a:xfrm>
        </p:grpSpPr>
        <p:pic>
          <p:nvPicPr>
            <p:cNvPr id="27" name="Picture 26">
              <a:extLst>
                <a:ext uri="{FF2B5EF4-FFF2-40B4-BE49-F238E27FC236}">
                  <a16:creationId xmlns:a16="http://schemas.microsoft.com/office/drawing/2014/main" id="{35003770-0376-3708-C868-28B817DC28D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753099" y="3008707"/>
              <a:ext cx="274320" cy="274320"/>
            </a:xfrm>
            <a:prstGeom prst="rect">
              <a:avLst/>
            </a:prstGeom>
          </p:spPr>
        </p:pic>
        <p:pic>
          <p:nvPicPr>
            <p:cNvPr id="40" name="Picture 39">
              <a:extLst>
                <a:ext uri="{FF2B5EF4-FFF2-40B4-BE49-F238E27FC236}">
                  <a16:creationId xmlns:a16="http://schemas.microsoft.com/office/drawing/2014/main" id="{4EF43FF0-2D57-BAEC-077F-11DDD25E08A7}"/>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99597" y="3054427"/>
              <a:ext cx="182880" cy="182880"/>
            </a:xfrm>
            <a:prstGeom prst="rect">
              <a:avLst/>
            </a:prstGeom>
          </p:spPr>
        </p:pic>
        <p:pic>
          <p:nvPicPr>
            <p:cNvPr id="43" name="Picture 42">
              <a:extLst>
                <a:ext uri="{FF2B5EF4-FFF2-40B4-BE49-F238E27FC236}">
                  <a16:creationId xmlns:a16="http://schemas.microsoft.com/office/drawing/2014/main" id="{38BD6DF6-85DE-8D79-C41F-0221B23BD38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27757" y="2916987"/>
              <a:ext cx="274320" cy="313790"/>
            </a:xfrm>
            <a:prstGeom prst="rect">
              <a:avLst/>
            </a:prstGeom>
          </p:spPr>
        </p:pic>
        <p:pic>
          <p:nvPicPr>
            <p:cNvPr id="44" name="Picture 43">
              <a:extLst>
                <a:ext uri="{FF2B5EF4-FFF2-40B4-BE49-F238E27FC236}">
                  <a16:creationId xmlns:a16="http://schemas.microsoft.com/office/drawing/2014/main" id="{CB5E54A7-7B6A-E22C-174F-AF3544AE105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71383" y="2971544"/>
              <a:ext cx="274320" cy="313790"/>
            </a:xfrm>
            <a:prstGeom prst="rect">
              <a:avLst/>
            </a:prstGeom>
          </p:spPr>
        </p:pic>
      </p:grpSp>
      <p:grpSp>
        <p:nvGrpSpPr>
          <p:cNvPr id="52" name="Group 51">
            <a:extLst>
              <a:ext uri="{FF2B5EF4-FFF2-40B4-BE49-F238E27FC236}">
                <a16:creationId xmlns:a16="http://schemas.microsoft.com/office/drawing/2014/main" id="{CF6F1F38-7ED2-23A9-1E99-12421632E6C9}"/>
              </a:ext>
            </a:extLst>
          </p:cNvPr>
          <p:cNvGrpSpPr/>
          <p:nvPr/>
        </p:nvGrpSpPr>
        <p:grpSpPr>
          <a:xfrm>
            <a:off x="4369228" y="1693094"/>
            <a:ext cx="4213905" cy="348834"/>
            <a:chOff x="4332708" y="1703148"/>
            <a:chExt cx="4213905" cy="348834"/>
          </a:xfrm>
        </p:grpSpPr>
        <p:pic>
          <p:nvPicPr>
            <p:cNvPr id="10" name="Picture 9">
              <a:extLst>
                <a:ext uri="{FF2B5EF4-FFF2-40B4-BE49-F238E27FC236}">
                  <a16:creationId xmlns:a16="http://schemas.microsoft.com/office/drawing/2014/main" id="{7945DD91-7BFA-1ADE-2455-A2E251AE1F6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69442" y="1735738"/>
              <a:ext cx="274320" cy="313790"/>
            </a:xfrm>
            <a:prstGeom prst="rect">
              <a:avLst/>
            </a:prstGeom>
          </p:spPr>
        </p:pic>
        <p:pic>
          <p:nvPicPr>
            <p:cNvPr id="11" name="Picture 10">
              <a:extLst>
                <a:ext uri="{FF2B5EF4-FFF2-40B4-BE49-F238E27FC236}">
                  <a16:creationId xmlns:a16="http://schemas.microsoft.com/office/drawing/2014/main" id="{17B80A05-07DC-6B68-1201-F1DDA3910F0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72293" y="1738192"/>
              <a:ext cx="274320" cy="313790"/>
            </a:xfrm>
            <a:prstGeom prst="rect">
              <a:avLst/>
            </a:prstGeom>
          </p:spPr>
        </p:pic>
        <p:pic>
          <p:nvPicPr>
            <p:cNvPr id="45" name="Picture 44">
              <a:extLst>
                <a:ext uri="{FF2B5EF4-FFF2-40B4-BE49-F238E27FC236}">
                  <a16:creationId xmlns:a16="http://schemas.microsoft.com/office/drawing/2014/main" id="{92EC3165-21DA-BB0C-FEDC-7A5A6AFD915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21680" y="1703148"/>
              <a:ext cx="274320" cy="313790"/>
            </a:xfrm>
            <a:prstGeom prst="rect">
              <a:avLst/>
            </a:prstGeom>
          </p:spPr>
        </p:pic>
        <p:pic>
          <p:nvPicPr>
            <p:cNvPr id="46" name="Picture 45">
              <a:extLst>
                <a:ext uri="{FF2B5EF4-FFF2-40B4-BE49-F238E27FC236}">
                  <a16:creationId xmlns:a16="http://schemas.microsoft.com/office/drawing/2014/main" id="{BE09E167-33D4-A66F-7E1C-619D40A381A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32708" y="1703148"/>
              <a:ext cx="274320" cy="274320"/>
            </a:xfrm>
            <a:prstGeom prst="rect">
              <a:avLst/>
            </a:prstGeom>
          </p:spPr>
        </p:pic>
      </p:grpSp>
      <p:pic>
        <p:nvPicPr>
          <p:cNvPr id="54" name="Picture 53">
            <a:extLst>
              <a:ext uri="{FF2B5EF4-FFF2-40B4-BE49-F238E27FC236}">
                <a16:creationId xmlns:a16="http://schemas.microsoft.com/office/drawing/2014/main" id="{D157BC04-8542-0D02-CC13-FB533DAD4CE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793207" y="2697352"/>
            <a:ext cx="274320" cy="274320"/>
          </a:xfrm>
          <a:prstGeom prst="rect">
            <a:avLst/>
          </a:prstGeom>
        </p:spPr>
      </p:pic>
      <p:pic>
        <p:nvPicPr>
          <p:cNvPr id="55" name="Picture 54">
            <a:extLst>
              <a:ext uri="{FF2B5EF4-FFF2-40B4-BE49-F238E27FC236}">
                <a16:creationId xmlns:a16="http://schemas.microsoft.com/office/drawing/2014/main" id="{42F1262A-9DD3-9CE2-BC10-20A3FB25F89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76849" y="2762807"/>
            <a:ext cx="182880" cy="182880"/>
          </a:xfrm>
          <a:prstGeom prst="rect">
            <a:avLst/>
          </a:prstGeom>
        </p:spPr>
      </p:pic>
      <p:grpSp>
        <p:nvGrpSpPr>
          <p:cNvPr id="60" name="Group 59">
            <a:extLst>
              <a:ext uri="{FF2B5EF4-FFF2-40B4-BE49-F238E27FC236}">
                <a16:creationId xmlns:a16="http://schemas.microsoft.com/office/drawing/2014/main" id="{1A4E6DC2-4C79-0019-B46B-F90ADAE0B65F}"/>
              </a:ext>
            </a:extLst>
          </p:cNvPr>
          <p:cNvGrpSpPr/>
          <p:nvPr/>
        </p:nvGrpSpPr>
        <p:grpSpPr>
          <a:xfrm>
            <a:off x="4376849" y="2696767"/>
            <a:ext cx="4083255" cy="316244"/>
            <a:chOff x="4376849" y="2696767"/>
            <a:chExt cx="4083255" cy="316244"/>
          </a:xfrm>
        </p:grpSpPr>
        <p:pic>
          <p:nvPicPr>
            <p:cNvPr id="56" name="Picture 55">
              <a:extLst>
                <a:ext uri="{FF2B5EF4-FFF2-40B4-BE49-F238E27FC236}">
                  <a16:creationId xmlns:a16="http://schemas.microsoft.com/office/drawing/2014/main" id="{E490E85E-5819-82C9-30E8-0D8538E4165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82933" y="2696767"/>
              <a:ext cx="274320" cy="313790"/>
            </a:xfrm>
            <a:prstGeom prst="rect">
              <a:avLst/>
            </a:prstGeom>
          </p:spPr>
        </p:pic>
        <p:pic>
          <p:nvPicPr>
            <p:cNvPr id="57" name="Picture 56">
              <a:extLst>
                <a:ext uri="{FF2B5EF4-FFF2-40B4-BE49-F238E27FC236}">
                  <a16:creationId xmlns:a16="http://schemas.microsoft.com/office/drawing/2014/main" id="{8F23F85E-E0BE-2EC0-BD87-6B11B28B4B0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85784" y="2699221"/>
              <a:ext cx="274320" cy="313790"/>
            </a:xfrm>
            <a:prstGeom prst="rect">
              <a:avLst/>
            </a:prstGeom>
          </p:spPr>
        </p:pic>
        <p:pic>
          <p:nvPicPr>
            <p:cNvPr id="58" name="Picture 57">
              <a:extLst>
                <a:ext uri="{FF2B5EF4-FFF2-40B4-BE49-F238E27FC236}">
                  <a16:creationId xmlns:a16="http://schemas.microsoft.com/office/drawing/2014/main" id="{307EA473-C5EF-6768-1057-1A247AFBF8C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793207" y="2696767"/>
              <a:ext cx="274320" cy="274320"/>
            </a:xfrm>
            <a:prstGeom prst="rect">
              <a:avLst/>
            </a:prstGeom>
          </p:spPr>
        </p:pic>
        <p:pic>
          <p:nvPicPr>
            <p:cNvPr id="59" name="Picture 58">
              <a:extLst>
                <a:ext uri="{FF2B5EF4-FFF2-40B4-BE49-F238E27FC236}">
                  <a16:creationId xmlns:a16="http://schemas.microsoft.com/office/drawing/2014/main" id="{9F214B8B-2807-1D85-C083-DC5A25FB932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76849" y="2762222"/>
              <a:ext cx="182880" cy="182880"/>
            </a:xfrm>
            <a:prstGeom prst="rect">
              <a:avLst/>
            </a:prstGeom>
          </p:spPr>
        </p:pic>
      </p:grpSp>
      <p:pic>
        <p:nvPicPr>
          <p:cNvPr id="5" name="Picture 4">
            <a:extLst>
              <a:ext uri="{FF2B5EF4-FFF2-40B4-BE49-F238E27FC236}">
                <a16:creationId xmlns:a16="http://schemas.microsoft.com/office/drawing/2014/main" id="{9733E872-DD84-27FB-259B-1A5BCE5CEB6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t="14397" b="14473"/>
          <a:stretch/>
        </p:blipFill>
        <p:spPr>
          <a:xfrm>
            <a:off x="4760920" y="3691868"/>
            <a:ext cx="2651760" cy="2657931"/>
          </a:xfrm>
          <a:prstGeom prst="rect">
            <a:avLst/>
          </a:prstGeom>
        </p:spPr>
      </p:pic>
      <p:sp>
        <p:nvSpPr>
          <p:cNvPr id="6" name="TextBox 5">
            <a:extLst>
              <a:ext uri="{FF2B5EF4-FFF2-40B4-BE49-F238E27FC236}">
                <a16:creationId xmlns:a16="http://schemas.microsoft.com/office/drawing/2014/main" id="{45B8B132-7325-A407-14AF-1FBCC2B21A36}"/>
              </a:ext>
            </a:extLst>
          </p:cNvPr>
          <p:cNvSpPr txBox="1"/>
          <p:nvPr/>
        </p:nvSpPr>
        <p:spPr>
          <a:xfrm>
            <a:off x="5127812" y="6334780"/>
            <a:ext cx="2985247" cy="523220"/>
          </a:xfrm>
          <a:prstGeom prst="rect">
            <a:avLst/>
          </a:prstGeom>
          <a:noFill/>
        </p:spPr>
        <p:txBody>
          <a:bodyPr wrap="square" rtlCol="0">
            <a:spAutoFit/>
          </a:bodyPr>
          <a:lstStyle/>
          <a:p>
            <a:r>
              <a:rPr lang="en-US" sz="1400" dirty="0"/>
              <a:t>Credit: Michael Rosolina</a:t>
            </a:r>
          </a:p>
          <a:p>
            <a:r>
              <a:rPr lang="en-US" sz="1400" dirty="0"/>
              <a:t>14” SCT</a:t>
            </a:r>
          </a:p>
        </p:txBody>
      </p:sp>
      <p:pic>
        <p:nvPicPr>
          <p:cNvPr id="7" name="Picture 6">
            <a:extLst>
              <a:ext uri="{FF2B5EF4-FFF2-40B4-BE49-F238E27FC236}">
                <a16:creationId xmlns:a16="http://schemas.microsoft.com/office/drawing/2014/main" id="{D2A52D1A-2654-F397-32B3-25B94AB5A5CB}"/>
              </a:ext>
            </a:extLst>
          </p:cNvPr>
          <p:cNvPicPr>
            <a:picLocks noChangeAspect="1"/>
          </p:cNvPicPr>
          <p:nvPr/>
        </p:nvPicPr>
        <p:blipFill rotWithShape="1">
          <a:blip r:embed="rId12">
            <a:extLst>
              <a:ext uri="{28A0092B-C50C-407E-A947-70E740481C1C}">
                <a14:useLocalDpi xmlns:a14="http://schemas.microsoft.com/office/drawing/2010/main" val="0"/>
              </a:ext>
            </a:extLst>
          </a:blip>
          <a:srcRect l="11910" t="8137" r="13649" b="26619"/>
          <a:stretch/>
        </p:blipFill>
        <p:spPr>
          <a:xfrm>
            <a:off x="838200" y="3738778"/>
            <a:ext cx="2743200" cy="2646375"/>
          </a:xfrm>
          <a:prstGeom prst="rect">
            <a:avLst/>
          </a:prstGeom>
        </p:spPr>
      </p:pic>
      <p:sp>
        <p:nvSpPr>
          <p:cNvPr id="41" name="TextBox 40">
            <a:extLst>
              <a:ext uri="{FF2B5EF4-FFF2-40B4-BE49-F238E27FC236}">
                <a16:creationId xmlns:a16="http://schemas.microsoft.com/office/drawing/2014/main" id="{CAE568BE-B2A3-D725-A875-FCA47745FF6C}"/>
              </a:ext>
            </a:extLst>
          </p:cNvPr>
          <p:cNvSpPr txBox="1"/>
          <p:nvPr/>
        </p:nvSpPr>
        <p:spPr>
          <a:xfrm>
            <a:off x="775447" y="6334780"/>
            <a:ext cx="2384053" cy="523220"/>
          </a:xfrm>
          <a:prstGeom prst="rect">
            <a:avLst/>
          </a:prstGeom>
          <a:noFill/>
        </p:spPr>
        <p:txBody>
          <a:bodyPr wrap="square" rtlCol="0">
            <a:spAutoFit/>
          </a:bodyPr>
          <a:lstStyle/>
          <a:p>
            <a:r>
              <a:rPr lang="en-US" sz="1400" dirty="0"/>
              <a:t>Credit: Gary Walker</a:t>
            </a:r>
          </a:p>
          <a:p>
            <a:r>
              <a:rPr lang="en-US" sz="1400" dirty="0"/>
              <a:t>7/29/22 10” Cass-</a:t>
            </a:r>
            <a:r>
              <a:rPr lang="en-US" sz="1400" dirty="0" err="1"/>
              <a:t>Mkstv</a:t>
            </a:r>
            <a:endParaRPr lang="en-US" sz="1400" dirty="0"/>
          </a:p>
        </p:txBody>
      </p:sp>
      <p:cxnSp>
        <p:nvCxnSpPr>
          <p:cNvPr id="9" name="Straight Arrow Connector 8">
            <a:extLst>
              <a:ext uri="{FF2B5EF4-FFF2-40B4-BE49-F238E27FC236}">
                <a16:creationId xmlns:a16="http://schemas.microsoft.com/office/drawing/2014/main" id="{A4728CCC-76C0-E296-16E2-B62B08E9DC83}"/>
              </a:ext>
            </a:extLst>
          </p:cNvPr>
          <p:cNvCxnSpPr/>
          <p:nvPr/>
        </p:nvCxnSpPr>
        <p:spPr>
          <a:xfrm flipV="1">
            <a:off x="971047" y="5750013"/>
            <a:ext cx="1371600" cy="3682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EEF7687-BC79-238A-59D6-F6EC9AD68528}"/>
              </a:ext>
            </a:extLst>
          </p:cNvPr>
          <p:cNvPicPr>
            <a:picLocks noChangeAspect="1"/>
          </p:cNvPicPr>
          <p:nvPr/>
        </p:nvPicPr>
        <p:blipFill rotWithShape="1">
          <a:blip r:embed="rId13">
            <a:extLst>
              <a:ext uri="{28A0092B-C50C-407E-A947-70E740481C1C}">
                <a14:useLocalDpi xmlns:a14="http://schemas.microsoft.com/office/drawing/2010/main" val="0"/>
              </a:ext>
            </a:extLst>
          </a:blip>
          <a:srcRect l="10769" t="9272" r="10465" b="23081"/>
          <a:stretch/>
        </p:blipFill>
        <p:spPr>
          <a:xfrm>
            <a:off x="8895119" y="3738778"/>
            <a:ext cx="2743200" cy="2355945"/>
          </a:xfrm>
          <a:prstGeom prst="rect">
            <a:avLst/>
          </a:prstGeom>
        </p:spPr>
      </p:pic>
      <p:sp>
        <p:nvSpPr>
          <p:cNvPr id="47" name="TextBox 46">
            <a:extLst>
              <a:ext uri="{FF2B5EF4-FFF2-40B4-BE49-F238E27FC236}">
                <a16:creationId xmlns:a16="http://schemas.microsoft.com/office/drawing/2014/main" id="{4B880FC1-B583-9904-AC5F-84492D409BAE}"/>
              </a:ext>
            </a:extLst>
          </p:cNvPr>
          <p:cNvSpPr txBox="1"/>
          <p:nvPr/>
        </p:nvSpPr>
        <p:spPr>
          <a:xfrm>
            <a:off x="8889344" y="6123543"/>
            <a:ext cx="2384053" cy="523220"/>
          </a:xfrm>
          <a:prstGeom prst="rect">
            <a:avLst/>
          </a:prstGeom>
          <a:noFill/>
        </p:spPr>
        <p:txBody>
          <a:bodyPr wrap="square" rtlCol="0">
            <a:spAutoFit/>
          </a:bodyPr>
          <a:lstStyle/>
          <a:p>
            <a:r>
              <a:rPr lang="en-US" sz="1400" dirty="0"/>
              <a:t>Credit: Christophe Pellier</a:t>
            </a:r>
          </a:p>
          <a:p>
            <a:r>
              <a:rPr lang="en-US" sz="1400" dirty="0"/>
              <a:t>6/12/18  12” Newt</a:t>
            </a:r>
          </a:p>
        </p:txBody>
      </p:sp>
      <p:cxnSp>
        <p:nvCxnSpPr>
          <p:cNvPr id="3" name="Straight Arrow Connector 2">
            <a:extLst>
              <a:ext uri="{FF2B5EF4-FFF2-40B4-BE49-F238E27FC236}">
                <a16:creationId xmlns:a16="http://schemas.microsoft.com/office/drawing/2014/main" id="{096F3BF6-6557-A7A2-F3C1-D383F181F51A}"/>
              </a:ext>
            </a:extLst>
          </p:cNvPr>
          <p:cNvCxnSpPr/>
          <p:nvPr/>
        </p:nvCxnSpPr>
        <p:spPr>
          <a:xfrm flipV="1">
            <a:off x="4349675" y="4299801"/>
            <a:ext cx="1463040" cy="3682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B342C96-D468-66A8-71FC-C1364BC0CB5C}"/>
              </a:ext>
            </a:extLst>
          </p:cNvPr>
          <p:cNvCxnSpPr>
            <a:cxnSpLocks/>
          </p:cNvCxnSpPr>
          <p:nvPr/>
        </p:nvCxnSpPr>
        <p:spPr>
          <a:xfrm flipH="1">
            <a:off x="10062712" y="3485118"/>
            <a:ext cx="18658" cy="10748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8EFD43F-453C-B18B-BA00-54D4807E5968}"/>
              </a:ext>
            </a:extLst>
          </p:cNvPr>
          <p:cNvSpPr txBox="1"/>
          <p:nvPr/>
        </p:nvSpPr>
        <p:spPr>
          <a:xfrm>
            <a:off x="9476364" y="3060809"/>
            <a:ext cx="1370744" cy="369332"/>
          </a:xfrm>
          <a:prstGeom prst="rect">
            <a:avLst/>
          </a:prstGeom>
          <a:noFill/>
        </p:spPr>
        <p:txBody>
          <a:bodyPr wrap="square" rtlCol="0">
            <a:spAutoFit/>
          </a:bodyPr>
          <a:lstStyle/>
          <a:p>
            <a:r>
              <a:rPr lang="en-US" dirty="0"/>
              <a:t>Hot Spot!</a:t>
            </a:r>
          </a:p>
        </p:txBody>
      </p:sp>
    </p:spTree>
    <p:extLst>
      <p:ext uri="{BB962C8B-B14F-4D97-AF65-F5344CB8AC3E}">
        <p14:creationId xmlns:p14="http://schemas.microsoft.com/office/powerpoint/2010/main" val="1836448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10" presetClass="entr" presetSubtype="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par>
                          <p:cTn id="18" fill="hold">
                            <p:stCondLst>
                              <p:cond delay="225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75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3750"/>
                            </p:stCondLst>
                            <p:childTnLst>
                              <p:par>
                                <p:cTn id="29" presetID="22" presetClass="entr" presetSubtype="8"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425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2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up)">
                                      <p:cBhvr>
                                        <p:cTn id="51" dur="500"/>
                                        <p:tgtEl>
                                          <p:spTgt spid="8"/>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1" grpId="0"/>
      <p:bldP spid="47"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E2615-834F-D788-DE97-38D6802E2295}"/>
              </a:ext>
            </a:extLst>
          </p:cNvPr>
          <p:cNvSpPr>
            <a:spLocks noGrp="1"/>
          </p:cNvSpPr>
          <p:nvPr>
            <p:ph type="title"/>
          </p:nvPr>
        </p:nvSpPr>
        <p:spPr>
          <a:xfrm>
            <a:off x="838200" y="365125"/>
            <a:ext cx="10515600" cy="721803"/>
          </a:xfrm>
        </p:spPr>
        <p:txBody>
          <a:bodyPr>
            <a:normAutofit/>
          </a:bodyPr>
          <a:lstStyle/>
          <a:p>
            <a:r>
              <a:rPr lang="en-US" sz="3600" dirty="0"/>
              <a:t>The History of BA</a:t>
            </a:r>
          </a:p>
        </p:txBody>
      </p:sp>
      <p:sp>
        <p:nvSpPr>
          <p:cNvPr id="3" name="Content Placeholder 2">
            <a:extLst>
              <a:ext uri="{FF2B5EF4-FFF2-40B4-BE49-F238E27FC236}">
                <a16:creationId xmlns:a16="http://schemas.microsoft.com/office/drawing/2014/main" id="{710A88F7-9193-46DA-6AA2-D034BB11EAE1}"/>
              </a:ext>
            </a:extLst>
          </p:cNvPr>
          <p:cNvSpPr>
            <a:spLocks noGrp="1"/>
          </p:cNvSpPr>
          <p:nvPr>
            <p:ph idx="1"/>
          </p:nvPr>
        </p:nvSpPr>
        <p:spPr>
          <a:xfrm>
            <a:off x="672861" y="1086927"/>
            <a:ext cx="5676182" cy="5589917"/>
          </a:xfrm>
        </p:spPr>
        <p:txBody>
          <a:bodyPr>
            <a:normAutofit/>
          </a:bodyPr>
          <a:lstStyle/>
          <a:p>
            <a:r>
              <a:rPr lang="en-US" dirty="0"/>
              <a:t>Oval BA is actually the product of 3 large ovals in the STB that emerged in the late 1930s.</a:t>
            </a:r>
          </a:p>
          <a:p>
            <a:pPr lvl="1"/>
            <a:r>
              <a:rPr lang="en-US" dirty="0"/>
              <a:t>For 60 years they drifted about the belt. When approaching one another they would somehow slow down or even reverse course.</a:t>
            </a:r>
          </a:p>
          <a:p>
            <a:r>
              <a:rPr lang="en-US" dirty="0"/>
              <a:t>Late 1997/early 1998 while near Solar conjunction, DE and BC did collide and merge (2</a:t>
            </a:r>
            <a:r>
              <a:rPr lang="en-US" baseline="30000" dirty="0"/>
              <a:t>nd</a:t>
            </a:r>
            <a:r>
              <a:rPr lang="en-US" dirty="0"/>
              <a:t> panel)</a:t>
            </a:r>
          </a:p>
          <a:p>
            <a:r>
              <a:rPr lang="en-US" dirty="0"/>
              <a:t>Finally FA also approached BE and became what we now know as Oval BA</a:t>
            </a:r>
          </a:p>
          <a:p>
            <a:endParaRPr lang="en-US" dirty="0"/>
          </a:p>
          <a:p>
            <a:pPr lvl="1"/>
            <a:endParaRPr lang="en-US" dirty="0"/>
          </a:p>
        </p:txBody>
      </p:sp>
      <p:pic>
        <p:nvPicPr>
          <p:cNvPr id="5" name="Picture 4">
            <a:extLst>
              <a:ext uri="{FF2B5EF4-FFF2-40B4-BE49-F238E27FC236}">
                <a16:creationId xmlns:a16="http://schemas.microsoft.com/office/drawing/2014/main" id="{15F8EFEF-A2DB-8E4E-38EF-CD6370531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043" y="2804957"/>
            <a:ext cx="5532408" cy="3871887"/>
          </a:xfrm>
          <a:prstGeom prst="rect">
            <a:avLst/>
          </a:prstGeom>
        </p:spPr>
      </p:pic>
      <p:pic>
        <p:nvPicPr>
          <p:cNvPr id="6" name="Picture 5">
            <a:extLst>
              <a:ext uri="{FF2B5EF4-FFF2-40B4-BE49-F238E27FC236}">
                <a16:creationId xmlns:a16="http://schemas.microsoft.com/office/drawing/2014/main" id="{0752EBC2-8BB3-D4C7-E03C-88AE2E811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043" y="16037"/>
            <a:ext cx="5577840" cy="2788920"/>
          </a:xfrm>
          <a:prstGeom prst="rect">
            <a:avLst/>
          </a:prstGeom>
        </p:spPr>
      </p:pic>
      <p:cxnSp>
        <p:nvCxnSpPr>
          <p:cNvPr id="8" name="Straight Arrow Connector 7">
            <a:extLst>
              <a:ext uri="{FF2B5EF4-FFF2-40B4-BE49-F238E27FC236}">
                <a16:creationId xmlns:a16="http://schemas.microsoft.com/office/drawing/2014/main" id="{FCF16C61-DA36-56C8-BD72-85D7FDAD781F}"/>
              </a:ext>
            </a:extLst>
          </p:cNvPr>
          <p:cNvCxnSpPr/>
          <p:nvPr/>
        </p:nvCxnSpPr>
        <p:spPr>
          <a:xfrm>
            <a:off x="10827327" y="2078182"/>
            <a:ext cx="0" cy="540327"/>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920CB85-71A3-AFAD-4122-E492921D4F17}"/>
              </a:ext>
            </a:extLst>
          </p:cNvPr>
          <p:cNvCxnSpPr/>
          <p:nvPr/>
        </p:nvCxnSpPr>
        <p:spPr>
          <a:xfrm>
            <a:off x="9545782" y="2043545"/>
            <a:ext cx="0" cy="540327"/>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8D0CA97-1A34-EB67-2EB7-0EB677B2B361}"/>
              </a:ext>
            </a:extLst>
          </p:cNvPr>
          <p:cNvCxnSpPr/>
          <p:nvPr/>
        </p:nvCxnSpPr>
        <p:spPr>
          <a:xfrm>
            <a:off x="6397534" y="2043544"/>
            <a:ext cx="0" cy="540327"/>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00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42" presetClass="entr" presetSubtype="0" fill="hold" grpId="0" nodeType="withEffect">
                                  <p:stCondLst>
                                    <p:cond delay="150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1000"/>
                                        <p:tgtEl>
                                          <p:spTgt spid="3">
                                            <p:txEl>
                                              <p:pRg st="3" end="3"/>
                                            </p:txEl>
                                          </p:spTgt>
                                        </p:tgtEl>
                                      </p:cBhvr>
                                    </p:animEffect>
                                    <p:anim calcmode="lin" valueType="num">
                                      <p:cBhvr>
                                        <p:cTn id="4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DB5CB-6202-642E-78E5-D030AB6A90BB}"/>
              </a:ext>
            </a:extLst>
          </p:cNvPr>
          <p:cNvSpPr>
            <a:spLocks noGrp="1"/>
          </p:cNvSpPr>
          <p:nvPr>
            <p:ph type="title"/>
          </p:nvPr>
        </p:nvSpPr>
        <p:spPr>
          <a:xfrm>
            <a:off x="838200" y="365125"/>
            <a:ext cx="10515600" cy="877079"/>
          </a:xfrm>
        </p:spPr>
        <p:txBody>
          <a:bodyPr>
            <a:normAutofit/>
          </a:bodyPr>
          <a:lstStyle/>
          <a:p>
            <a:r>
              <a:rPr lang="en-US" sz="3600" dirty="0"/>
              <a:t>Oval BA – a.k.a. Red Spot Jr.</a:t>
            </a:r>
          </a:p>
        </p:txBody>
      </p:sp>
      <p:pic>
        <p:nvPicPr>
          <p:cNvPr id="4" name="Picture 3">
            <a:extLst>
              <a:ext uri="{FF2B5EF4-FFF2-40B4-BE49-F238E27FC236}">
                <a16:creationId xmlns:a16="http://schemas.microsoft.com/office/drawing/2014/main" id="{E76AB244-91AA-C4DD-DD74-B52FB66BD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870" y="1471612"/>
            <a:ext cx="5286375" cy="3914775"/>
          </a:xfrm>
          <a:prstGeom prst="rect">
            <a:avLst/>
          </a:prstGeom>
        </p:spPr>
      </p:pic>
      <p:sp>
        <p:nvSpPr>
          <p:cNvPr id="5" name="TextBox 4">
            <a:extLst>
              <a:ext uri="{FF2B5EF4-FFF2-40B4-BE49-F238E27FC236}">
                <a16:creationId xmlns:a16="http://schemas.microsoft.com/office/drawing/2014/main" id="{B9702775-DCB6-6919-570C-4367B785171E}"/>
              </a:ext>
            </a:extLst>
          </p:cNvPr>
          <p:cNvSpPr txBox="1"/>
          <p:nvPr/>
        </p:nvSpPr>
        <p:spPr>
          <a:xfrm>
            <a:off x="838200" y="5431129"/>
            <a:ext cx="1984075" cy="369332"/>
          </a:xfrm>
          <a:prstGeom prst="rect">
            <a:avLst/>
          </a:prstGeom>
          <a:noFill/>
        </p:spPr>
        <p:txBody>
          <a:bodyPr wrap="square" rtlCol="0">
            <a:spAutoFit/>
          </a:bodyPr>
          <a:lstStyle/>
          <a:p>
            <a:r>
              <a:rPr lang="en-US" dirty="0"/>
              <a:t>Credit: HST</a:t>
            </a:r>
          </a:p>
        </p:txBody>
      </p:sp>
      <p:cxnSp>
        <p:nvCxnSpPr>
          <p:cNvPr id="6" name="Straight Arrow Connector 5">
            <a:extLst>
              <a:ext uri="{FF2B5EF4-FFF2-40B4-BE49-F238E27FC236}">
                <a16:creationId xmlns:a16="http://schemas.microsoft.com/office/drawing/2014/main" id="{D9468AEF-C942-4EF0-C064-99D7B8FAD65E}"/>
              </a:ext>
            </a:extLst>
          </p:cNvPr>
          <p:cNvCxnSpPr/>
          <p:nvPr/>
        </p:nvCxnSpPr>
        <p:spPr>
          <a:xfrm flipV="1">
            <a:off x="2558307" y="4611326"/>
            <a:ext cx="1371600" cy="368202"/>
          </a:xfrm>
          <a:prstGeom prst="straightConnector1">
            <a:avLst/>
          </a:prstGeom>
          <a:ln w="28575">
            <a:solidFill>
              <a:schemeClr val="bg1"/>
            </a:solidFill>
            <a:tailEnd type="triangle"/>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15BBF2CC-D66F-C882-3407-A47B6C0477FE}"/>
              </a:ext>
            </a:extLst>
          </p:cNvPr>
          <p:cNvPicPr>
            <a:picLocks noChangeAspect="1"/>
          </p:cNvPicPr>
          <p:nvPr/>
        </p:nvPicPr>
        <p:blipFill rotWithShape="1">
          <a:blip r:embed="rId4">
            <a:extLst>
              <a:ext uri="{28A0092B-C50C-407E-A947-70E740481C1C}">
                <a14:useLocalDpi xmlns:a14="http://schemas.microsoft.com/office/drawing/2010/main" val="0"/>
              </a:ext>
            </a:extLst>
          </a:blip>
          <a:srcRect l="16458" t="23322" r="12095" b="20806"/>
          <a:stretch/>
        </p:blipFill>
        <p:spPr>
          <a:xfrm>
            <a:off x="6763109" y="1471612"/>
            <a:ext cx="4899804" cy="3831738"/>
          </a:xfrm>
          <a:prstGeom prst="rect">
            <a:avLst/>
          </a:prstGeom>
        </p:spPr>
      </p:pic>
      <p:cxnSp>
        <p:nvCxnSpPr>
          <p:cNvPr id="9" name="Straight Arrow Connector 8">
            <a:extLst>
              <a:ext uri="{FF2B5EF4-FFF2-40B4-BE49-F238E27FC236}">
                <a16:creationId xmlns:a16="http://schemas.microsoft.com/office/drawing/2014/main" id="{54821A9E-E5C4-AE14-868A-81B5D5899488}"/>
              </a:ext>
            </a:extLst>
          </p:cNvPr>
          <p:cNvCxnSpPr/>
          <p:nvPr/>
        </p:nvCxnSpPr>
        <p:spPr>
          <a:xfrm flipV="1">
            <a:off x="8093590" y="4073612"/>
            <a:ext cx="1371600" cy="368202"/>
          </a:xfrm>
          <a:prstGeom prst="straightConnector1">
            <a:avLst/>
          </a:prstGeom>
          <a:ln w="28575">
            <a:solidFill>
              <a:schemeClr val="bg1"/>
            </a:solidFill>
            <a:tailEnd type="triangle"/>
          </a:ln>
        </p:spPr>
        <p:style>
          <a:lnRef idx="3">
            <a:schemeClr val="accent5"/>
          </a:lnRef>
          <a:fillRef idx="0">
            <a:schemeClr val="accent5"/>
          </a:fillRef>
          <a:effectRef idx="2">
            <a:schemeClr val="accent5"/>
          </a:effectRef>
          <a:fontRef idx="minor">
            <a:schemeClr val="tx1"/>
          </a:fontRef>
        </p:style>
      </p:cxnSp>
      <p:sp>
        <p:nvSpPr>
          <p:cNvPr id="10" name="TextBox 9">
            <a:extLst>
              <a:ext uri="{FF2B5EF4-FFF2-40B4-BE49-F238E27FC236}">
                <a16:creationId xmlns:a16="http://schemas.microsoft.com/office/drawing/2014/main" id="{D432E7EC-05F9-4A0D-8F59-ABBF8D8F1AC4}"/>
              </a:ext>
            </a:extLst>
          </p:cNvPr>
          <p:cNvSpPr txBox="1"/>
          <p:nvPr/>
        </p:nvSpPr>
        <p:spPr>
          <a:xfrm>
            <a:off x="6795315" y="5303350"/>
            <a:ext cx="2365938" cy="369332"/>
          </a:xfrm>
          <a:prstGeom prst="rect">
            <a:avLst/>
          </a:prstGeom>
          <a:noFill/>
        </p:spPr>
        <p:txBody>
          <a:bodyPr wrap="square" rtlCol="0">
            <a:spAutoFit/>
          </a:bodyPr>
          <a:lstStyle/>
          <a:p>
            <a:r>
              <a:rPr lang="en-US" dirty="0"/>
              <a:t>Credit: Clyde Foster</a:t>
            </a:r>
          </a:p>
        </p:txBody>
      </p:sp>
    </p:spTree>
    <p:extLst>
      <p:ext uri="{BB962C8B-B14F-4D97-AF65-F5344CB8AC3E}">
        <p14:creationId xmlns:p14="http://schemas.microsoft.com/office/powerpoint/2010/main" val="733440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E707B-8AF5-51CB-0C19-34959064B36E}"/>
              </a:ext>
            </a:extLst>
          </p:cNvPr>
          <p:cNvSpPr>
            <a:spLocks noGrp="1"/>
          </p:cNvSpPr>
          <p:nvPr>
            <p:ph type="title"/>
          </p:nvPr>
        </p:nvSpPr>
        <p:spPr>
          <a:xfrm>
            <a:off x="838200" y="365125"/>
            <a:ext cx="10515600" cy="670299"/>
          </a:xfrm>
        </p:spPr>
        <p:txBody>
          <a:bodyPr>
            <a:normAutofit/>
          </a:bodyPr>
          <a:lstStyle/>
          <a:p>
            <a:r>
              <a:rPr lang="en-US" sz="3600" dirty="0"/>
              <a:t>The Subtler Stuff</a:t>
            </a:r>
          </a:p>
        </p:txBody>
      </p:sp>
      <p:pic>
        <p:nvPicPr>
          <p:cNvPr id="4" name="Picture 3">
            <a:extLst>
              <a:ext uri="{FF2B5EF4-FFF2-40B4-BE49-F238E27FC236}">
                <a16:creationId xmlns:a16="http://schemas.microsoft.com/office/drawing/2014/main" id="{C721F79F-3ABD-A441-4B2A-80E7FDC71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35424"/>
            <a:ext cx="8220075" cy="2638425"/>
          </a:xfrm>
          <a:prstGeom prst="rect">
            <a:avLst/>
          </a:prstGeom>
        </p:spPr>
      </p:pic>
      <p:grpSp>
        <p:nvGrpSpPr>
          <p:cNvPr id="16" name="Group 15">
            <a:extLst>
              <a:ext uri="{FF2B5EF4-FFF2-40B4-BE49-F238E27FC236}">
                <a16:creationId xmlns:a16="http://schemas.microsoft.com/office/drawing/2014/main" id="{F7AAB558-9C81-A7AD-86E0-C0CD412AE508}"/>
              </a:ext>
            </a:extLst>
          </p:cNvPr>
          <p:cNvGrpSpPr/>
          <p:nvPr/>
        </p:nvGrpSpPr>
        <p:grpSpPr>
          <a:xfrm>
            <a:off x="4369228" y="2059815"/>
            <a:ext cx="4213905" cy="346463"/>
            <a:chOff x="4332708" y="2052186"/>
            <a:chExt cx="4213905" cy="346463"/>
          </a:xfrm>
        </p:grpSpPr>
        <p:pic>
          <p:nvPicPr>
            <p:cNvPr id="12" name="Picture 11">
              <a:extLst>
                <a:ext uri="{FF2B5EF4-FFF2-40B4-BE49-F238E27FC236}">
                  <a16:creationId xmlns:a16="http://schemas.microsoft.com/office/drawing/2014/main" id="{A90B004D-DBDB-970B-454F-42C4EFB9EBF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21680" y="2052186"/>
              <a:ext cx="274320" cy="313790"/>
            </a:xfrm>
            <a:prstGeom prst="rect">
              <a:avLst/>
            </a:prstGeom>
          </p:spPr>
        </p:pic>
        <p:pic>
          <p:nvPicPr>
            <p:cNvPr id="13" name="Picture 12">
              <a:extLst>
                <a:ext uri="{FF2B5EF4-FFF2-40B4-BE49-F238E27FC236}">
                  <a16:creationId xmlns:a16="http://schemas.microsoft.com/office/drawing/2014/main" id="{52BEB1F0-703E-255F-C518-2310AA35A0C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32708" y="2052186"/>
              <a:ext cx="274320" cy="274320"/>
            </a:xfrm>
            <a:prstGeom prst="rect">
              <a:avLst/>
            </a:prstGeom>
          </p:spPr>
        </p:pic>
        <p:pic>
          <p:nvPicPr>
            <p:cNvPr id="14" name="Picture 13">
              <a:extLst>
                <a:ext uri="{FF2B5EF4-FFF2-40B4-BE49-F238E27FC236}">
                  <a16:creationId xmlns:a16="http://schemas.microsoft.com/office/drawing/2014/main" id="{702340BB-4E90-8308-C1F1-EB368E13CE7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69442" y="2082405"/>
              <a:ext cx="274320" cy="313790"/>
            </a:xfrm>
            <a:prstGeom prst="rect">
              <a:avLst/>
            </a:prstGeom>
          </p:spPr>
        </p:pic>
        <p:pic>
          <p:nvPicPr>
            <p:cNvPr id="15" name="Picture 14">
              <a:extLst>
                <a:ext uri="{FF2B5EF4-FFF2-40B4-BE49-F238E27FC236}">
                  <a16:creationId xmlns:a16="http://schemas.microsoft.com/office/drawing/2014/main" id="{45779E24-CA97-5FEC-335A-5FFE4C89C86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72293" y="2084859"/>
              <a:ext cx="274320" cy="313790"/>
            </a:xfrm>
            <a:prstGeom prst="rect">
              <a:avLst/>
            </a:prstGeom>
          </p:spPr>
        </p:pic>
      </p:grpSp>
      <p:grpSp>
        <p:nvGrpSpPr>
          <p:cNvPr id="53" name="Group 52">
            <a:extLst>
              <a:ext uri="{FF2B5EF4-FFF2-40B4-BE49-F238E27FC236}">
                <a16:creationId xmlns:a16="http://schemas.microsoft.com/office/drawing/2014/main" id="{90CB7C01-C129-88E4-646A-889327D1D70C}"/>
              </a:ext>
            </a:extLst>
          </p:cNvPr>
          <p:cNvGrpSpPr/>
          <p:nvPr/>
        </p:nvGrpSpPr>
        <p:grpSpPr>
          <a:xfrm>
            <a:off x="4399597" y="2364959"/>
            <a:ext cx="4138051" cy="346825"/>
            <a:chOff x="4399597" y="2342961"/>
            <a:chExt cx="4138051" cy="346825"/>
          </a:xfrm>
        </p:grpSpPr>
        <p:pic>
          <p:nvPicPr>
            <p:cNvPr id="18" name="Picture 17">
              <a:extLst>
                <a:ext uri="{FF2B5EF4-FFF2-40B4-BE49-F238E27FC236}">
                  <a16:creationId xmlns:a16="http://schemas.microsoft.com/office/drawing/2014/main" id="{756D5D8C-44BF-9E6B-195E-DBBCFD16811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99597" y="2448257"/>
              <a:ext cx="182880" cy="182880"/>
            </a:xfrm>
            <a:prstGeom prst="rect">
              <a:avLst/>
            </a:prstGeom>
          </p:spPr>
        </p:pic>
        <p:pic>
          <p:nvPicPr>
            <p:cNvPr id="20" name="Picture 19">
              <a:extLst>
                <a:ext uri="{FF2B5EF4-FFF2-40B4-BE49-F238E27FC236}">
                  <a16:creationId xmlns:a16="http://schemas.microsoft.com/office/drawing/2014/main" id="{1A35232D-967C-B728-905E-9292BAF1E07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12715" y="2342961"/>
              <a:ext cx="274320" cy="313790"/>
            </a:xfrm>
            <a:prstGeom prst="rect">
              <a:avLst/>
            </a:prstGeom>
          </p:spPr>
        </p:pic>
        <p:pic>
          <p:nvPicPr>
            <p:cNvPr id="21" name="Picture 20">
              <a:extLst>
                <a:ext uri="{FF2B5EF4-FFF2-40B4-BE49-F238E27FC236}">
                  <a16:creationId xmlns:a16="http://schemas.microsoft.com/office/drawing/2014/main" id="{AA52034C-F2D7-A663-2579-489FF741BE0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60477" y="2373542"/>
              <a:ext cx="274320" cy="313790"/>
            </a:xfrm>
            <a:prstGeom prst="rect">
              <a:avLst/>
            </a:prstGeom>
          </p:spPr>
        </p:pic>
        <p:pic>
          <p:nvPicPr>
            <p:cNvPr id="22" name="Picture 21">
              <a:extLst>
                <a:ext uri="{FF2B5EF4-FFF2-40B4-BE49-F238E27FC236}">
                  <a16:creationId xmlns:a16="http://schemas.microsoft.com/office/drawing/2014/main" id="{5C053C18-E652-41EE-51E9-3B13E1255D8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63328" y="2375996"/>
              <a:ext cx="274320" cy="313790"/>
            </a:xfrm>
            <a:prstGeom prst="rect">
              <a:avLst/>
            </a:prstGeom>
          </p:spPr>
        </p:pic>
      </p:grpSp>
      <p:pic>
        <p:nvPicPr>
          <p:cNvPr id="24" name="Picture 23">
            <a:extLst>
              <a:ext uri="{FF2B5EF4-FFF2-40B4-BE49-F238E27FC236}">
                <a16:creationId xmlns:a16="http://schemas.microsoft.com/office/drawing/2014/main" id="{2CE4A253-4CD9-0509-CCAB-5EA566C1FAE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82933" y="2697352"/>
            <a:ext cx="274320" cy="313790"/>
          </a:xfrm>
          <a:prstGeom prst="rect">
            <a:avLst/>
          </a:prstGeom>
        </p:spPr>
      </p:pic>
      <p:pic>
        <p:nvPicPr>
          <p:cNvPr id="25" name="Picture 24">
            <a:extLst>
              <a:ext uri="{FF2B5EF4-FFF2-40B4-BE49-F238E27FC236}">
                <a16:creationId xmlns:a16="http://schemas.microsoft.com/office/drawing/2014/main" id="{D0567F33-2F80-F910-4BB9-313BEECF875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85784" y="2699806"/>
            <a:ext cx="274320" cy="313790"/>
          </a:xfrm>
          <a:prstGeom prst="rect">
            <a:avLst/>
          </a:prstGeom>
        </p:spPr>
      </p:pic>
      <p:pic>
        <p:nvPicPr>
          <p:cNvPr id="26" name="Picture 25">
            <a:extLst>
              <a:ext uri="{FF2B5EF4-FFF2-40B4-BE49-F238E27FC236}">
                <a16:creationId xmlns:a16="http://schemas.microsoft.com/office/drawing/2014/main" id="{D981CAEB-2266-35E6-1538-6A99E77F414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794786" y="2697352"/>
            <a:ext cx="274320" cy="274320"/>
          </a:xfrm>
          <a:prstGeom prst="rect">
            <a:avLst/>
          </a:prstGeom>
        </p:spPr>
      </p:pic>
      <p:pic>
        <p:nvPicPr>
          <p:cNvPr id="39" name="Picture 38">
            <a:extLst>
              <a:ext uri="{FF2B5EF4-FFF2-40B4-BE49-F238E27FC236}">
                <a16:creationId xmlns:a16="http://schemas.microsoft.com/office/drawing/2014/main" id="{5556AD80-8EDE-9CF6-E339-A4CF521F774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78428" y="2762807"/>
            <a:ext cx="182880" cy="182880"/>
          </a:xfrm>
          <a:prstGeom prst="rect">
            <a:avLst/>
          </a:prstGeom>
        </p:spPr>
      </p:pic>
      <p:grpSp>
        <p:nvGrpSpPr>
          <p:cNvPr id="48" name="Group 47">
            <a:extLst>
              <a:ext uri="{FF2B5EF4-FFF2-40B4-BE49-F238E27FC236}">
                <a16:creationId xmlns:a16="http://schemas.microsoft.com/office/drawing/2014/main" id="{ADB51A95-2916-6928-50E2-891022249BF7}"/>
              </a:ext>
            </a:extLst>
          </p:cNvPr>
          <p:cNvGrpSpPr/>
          <p:nvPr/>
        </p:nvGrpSpPr>
        <p:grpSpPr>
          <a:xfrm>
            <a:off x="4369228" y="2958572"/>
            <a:ext cx="4046106" cy="368347"/>
            <a:chOff x="4399597" y="2916987"/>
            <a:chExt cx="4046106" cy="368347"/>
          </a:xfrm>
        </p:grpSpPr>
        <p:pic>
          <p:nvPicPr>
            <p:cNvPr id="27" name="Picture 26">
              <a:extLst>
                <a:ext uri="{FF2B5EF4-FFF2-40B4-BE49-F238E27FC236}">
                  <a16:creationId xmlns:a16="http://schemas.microsoft.com/office/drawing/2014/main" id="{35003770-0376-3708-C868-28B817DC28D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753099" y="3008707"/>
              <a:ext cx="274320" cy="274320"/>
            </a:xfrm>
            <a:prstGeom prst="rect">
              <a:avLst/>
            </a:prstGeom>
          </p:spPr>
        </p:pic>
        <p:pic>
          <p:nvPicPr>
            <p:cNvPr id="40" name="Picture 39">
              <a:extLst>
                <a:ext uri="{FF2B5EF4-FFF2-40B4-BE49-F238E27FC236}">
                  <a16:creationId xmlns:a16="http://schemas.microsoft.com/office/drawing/2014/main" id="{4EF43FF0-2D57-BAEC-077F-11DDD25E08A7}"/>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99597" y="3054427"/>
              <a:ext cx="182880" cy="182880"/>
            </a:xfrm>
            <a:prstGeom prst="rect">
              <a:avLst/>
            </a:prstGeom>
          </p:spPr>
        </p:pic>
        <p:pic>
          <p:nvPicPr>
            <p:cNvPr id="43" name="Picture 42">
              <a:extLst>
                <a:ext uri="{FF2B5EF4-FFF2-40B4-BE49-F238E27FC236}">
                  <a16:creationId xmlns:a16="http://schemas.microsoft.com/office/drawing/2014/main" id="{38BD6DF6-85DE-8D79-C41F-0221B23BD38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27757" y="2916987"/>
              <a:ext cx="274320" cy="313790"/>
            </a:xfrm>
            <a:prstGeom prst="rect">
              <a:avLst/>
            </a:prstGeom>
          </p:spPr>
        </p:pic>
        <p:pic>
          <p:nvPicPr>
            <p:cNvPr id="44" name="Picture 43">
              <a:extLst>
                <a:ext uri="{FF2B5EF4-FFF2-40B4-BE49-F238E27FC236}">
                  <a16:creationId xmlns:a16="http://schemas.microsoft.com/office/drawing/2014/main" id="{CB5E54A7-7B6A-E22C-174F-AF3544AE105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71383" y="2971544"/>
              <a:ext cx="274320" cy="313790"/>
            </a:xfrm>
            <a:prstGeom prst="rect">
              <a:avLst/>
            </a:prstGeom>
          </p:spPr>
        </p:pic>
      </p:grpSp>
      <p:grpSp>
        <p:nvGrpSpPr>
          <p:cNvPr id="52" name="Group 51">
            <a:extLst>
              <a:ext uri="{FF2B5EF4-FFF2-40B4-BE49-F238E27FC236}">
                <a16:creationId xmlns:a16="http://schemas.microsoft.com/office/drawing/2014/main" id="{CF6F1F38-7ED2-23A9-1E99-12421632E6C9}"/>
              </a:ext>
            </a:extLst>
          </p:cNvPr>
          <p:cNvGrpSpPr/>
          <p:nvPr/>
        </p:nvGrpSpPr>
        <p:grpSpPr>
          <a:xfrm>
            <a:off x="4369228" y="1693094"/>
            <a:ext cx="4213905" cy="348834"/>
            <a:chOff x="4332708" y="1703148"/>
            <a:chExt cx="4213905" cy="348834"/>
          </a:xfrm>
        </p:grpSpPr>
        <p:pic>
          <p:nvPicPr>
            <p:cNvPr id="10" name="Picture 9">
              <a:extLst>
                <a:ext uri="{FF2B5EF4-FFF2-40B4-BE49-F238E27FC236}">
                  <a16:creationId xmlns:a16="http://schemas.microsoft.com/office/drawing/2014/main" id="{7945DD91-7BFA-1ADE-2455-A2E251AE1F6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69442" y="1735738"/>
              <a:ext cx="274320" cy="313790"/>
            </a:xfrm>
            <a:prstGeom prst="rect">
              <a:avLst/>
            </a:prstGeom>
          </p:spPr>
        </p:pic>
        <p:pic>
          <p:nvPicPr>
            <p:cNvPr id="11" name="Picture 10">
              <a:extLst>
                <a:ext uri="{FF2B5EF4-FFF2-40B4-BE49-F238E27FC236}">
                  <a16:creationId xmlns:a16="http://schemas.microsoft.com/office/drawing/2014/main" id="{17B80A05-07DC-6B68-1201-F1DDA3910F0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72293" y="1738192"/>
              <a:ext cx="274320" cy="313790"/>
            </a:xfrm>
            <a:prstGeom prst="rect">
              <a:avLst/>
            </a:prstGeom>
          </p:spPr>
        </p:pic>
        <p:pic>
          <p:nvPicPr>
            <p:cNvPr id="45" name="Picture 44">
              <a:extLst>
                <a:ext uri="{FF2B5EF4-FFF2-40B4-BE49-F238E27FC236}">
                  <a16:creationId xmlns:a16="http://schemas.microsoft.com/office/drawing/2014/main" id="{92EC3165-21DA-BB0C-FEDC-7A5A6AFD915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21680" y="1703148"/>
              <a:ext cx="274320" cy="313790"/>
            </a:xfrm>
            <a:prstGeom prst="rect">
              <a:avLst/>
            </a:prstGeom>
          </p:spPr>
        </p:pic>
        <p:pic>
          <p:nvPicPr>
            <p:cNvPr id="46" name="Picture 45">
              <a:extLst>
                <a:ext uri="{FF2B5EF4-FFF2-40B4-BE49-F238E27FC236}">
                  <a16:creationId xmlns:a16="http://schemas.microsoft.com/office/drawing/2014/main" id="{BE09E167-33D4-A66F-7E1C-619D40A381A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32708" y="1703148"/>
              <a:ext cx="274320" cy="274320"/>
            </a:xfrm>
            <a:prstGeom prst="rect">
              <a:avLst/>
            </a:prstGeom>
          </p:spPr>
        </p:pic>
      </p:grpSp>
      <p:grpSp>
        <p:nvGrpSpPr>
          <p:cNvPr id="51" name="Group 50">
            <a:extLst>
              <a:ext uri="{FF2B5EF4-FFF2-40B4-BE49-F238E27FC236}">
                <a16:creationId xmlns:a16="http://schemas.microsoft.com/office/drawing/2014/main" id="{55678687-51DF-D026-C507-11589F014BF4}"/>
              </a:ext>
            </a:extLst>
          </p:cNvPr>
          <p:cNvGrpSpPr/>
          <p:nvPr/>
        </p:nvGrpSpPr>
        <p:grpSpPr>
          <a:xfrm>
            <a:off x="4298082" y="3232218"/>
            <a:ext cx="4162022" cy="344529"/>
            <a:chOff x="4365428" y="3241366"/>
            <a:chExt cx="4162022" cy="344529"/>
          </a:xfrm>
        </p:grpSpPr>
        <p:pic>
          <p:nvPicPr>
            <p:cNvPr id="33" name="Picture 32">
              <a:extLst>
                <a:ext uri="{FF2B5EF4-FFF2-40B4-BE49-F238E27FC236}">
                  <a16:creationId xmlns:a16="http://schemas.microsoft.com/office/drawing/2014/main" id="{D619850A-38AA-D871-26D6-743FE0C1384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50279" y="3269651"/>
              <a:ext cx="274320" cy="313790"/>
            </a:xfrm>
            <a:prstGeom prst="rect">
              <a:avLst/>
            </a:prstGeom>
          </p:spPr>
        </p:pic>
        <p:pic>
          <p:nvPicPr>
            <p:cNvPr id="34" name="Picture 33">
              <a:extLst>
                <a:ext uri="{FF2B5EF4-FFF2-40B4-BE49-F238E27FC236}">
                  <a16:creationId xmlns:a16="http://schemas.microsoft.com/office/drawing/2014/main" id="{5BC282CB-197D-E359-DED4-FAC47E5D950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53130" y="3272105"/>
              <a:ext cx="274320" cy="313790"/>
            </a:xfrm>
            <a:prstGeom prst="rect">
              <a:avLst/>
            </a:prstGeom>
          </p:spPr>
        </p:pic>
        <p:pic>
          <p:nvPicPr>
            <p:cNvPr id="49" name="Picture 48">
              <a:extLst>
                <a:ext uri="{FF2B5EF4-FFF2-40B4-BE49-F238E27FC236}">
                  <a16:creationId xmlns:a16="http://schemas.microsoft.com/office/drawing/2014/main" id="{69CD7E2A-E884-83C3-FD7B-6B6932F61C3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05206" y="3241366"/>
              <a:ext cx="274320" cy="313790"/>
            </a:xfrm>
            <a:prstGeom prst="rect">
              <a:avLst/>
            </a:prstGeom>
          </p:spPr>
        </p:pic>
        <p:pic>
          <p:nvPicPr>
            <p:cNvPr id="50" name="Picture 49">
              <a:extLst>
                <a:ext uri="{FF2B5EF4-FFF2-40B4-BE49-F238E27FC236}">
                  <a16:creationId xmlns:a16="http://schemas.microsoft.com/office/drawing/2014/main" id="{6163EBD9-AFF2-AFDE-7E79-DFC5A21C4BE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65428" y="3299642"/>
              <a:ext cx="274320" cy="274320"/>
            </a:xfrm>
            <a:prstGeom prst="rect">
              <a:avLst/>
            </a:prstGeom>
          </p:spPr>
        </p:pic>
      </p:grpSp>
      <p:pic>
        <p:nvPicPr>
          <p:cNvPr id="54" name="Picture 53">
            <a:extLst>
              <a:ext uri="{FF2B5EF4-FFF2-40B4-BE49-F238E27FC236}">
                <a16:creationId xmlns:a16="http://schemas.microsoft.com/office/drawing/2014/main" id="{D157BC04-8542-0D02-CC13-FB533DAD4CE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793207" y="2697352"/>
            <a:ext cx="274320" cy="274320"/>
          </a:xfrm>
          <a:prstGeom prst="rect">
            <a:avLst/>
          </a:prstGeom>
        </p:spPr>
      </p:pic>
      <p:pic>
        <p:nvPicPr>
          <p:cNvPr id="55" name="Picture 54">
            <a:extLst>
              <a:ext uri="{FF2B5EF4-FFF2-40B4-BE49-F238E27FC236}">
                <a16:creationId xmlns:a16="http://schemas.microsoft.com/office/drawing/2014/main" id="{42F1262A-9DD3-9CE2-BC10-20A3FB25F89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76849" y="2762807"/>
            <a:ext cx="182880" cy="182880"/>
          </a:xfrm>
          <a:prstGeom prst="rect">
            <a:avLst/>
          </a:prstGeom>
        </p:spPr>
      </p:pic>
      <p:grpSp>
        <p:nvGrpSpPr>
          <p:cNvPr id="60" name="Group 59">
            <a:extLst>
              <a:ext uri="{FF2B5EF4-FFF2-40B4-BE49-F238E27FC236}">
                <a16:creationId xmlns:a16="http://schemas.microsoft.com/office/drawing/2014/main" id="{1A4E6DC2-4C79-0019-B46B-F90ADAE0B65F}"/>
              </a:ext>
            </a:extLst>
          </p:cNvPr>
          <p:cNvGrpSpPr/>
          <p:nvPr/>
        </p:nvGrpSpPr>
        <p:grpSpPr>
          <a:xfrm>
            <a:off x="4376849" y="2696767"/>
            <a:ext cx="4083255" cy="316244"/>
            <a:chOff x="4376849" y="2696767"/>
            <a:chExt cx="4083255" cy="316244"/>
          </a:xfrm>
        </p:grpSpPr>
        <p:pic>
          <p:nvPicPr>
            <p:cNvPr id="56" name="Picture 55">
              <a:extLst>
                <a:ext uri="{FF2B5EF4-FFF2-40B4-BE49-F238E27FC236}">
                  <a16:creationId xmlns:a16="http://schemas.microsoft.com/office/drawing/2014/main" id="{E490E85E-5819-82C9-30E8-0D8538E4165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82933" y="2696767"/>
              <a:ext cx="274320" cy="313790"/>
            </a:xfrm>
            <a:prstGeom prst="rect">
              <a:avLst/>
            </a:prstGeom>
          </p:spPr>
        </p:pic>
        <p:pic>
          <p:nvPicPr>
            <p:cNvPr id="57" name="Picture 56">
              <a:extLst>
                <a:ext uri="{FF2B5EF4-FFF2-40B4-BE49-F238E27FC236}">
                  <a16:creationId xmlns:a16="http://schemas.microsoft.com/office/drawing/2014/main" id="{8F23F85E-E0BE-2EC0-BD87-6B11B28B4B0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85784" y="2699221"/>
              <a:ext cx="274320" cy="313790"/>
            </a:xfrm>
            <a:prstGeom prst="rect">
              <a:avLst/>
            </a:prstGeom>
          </p:spPr>
        </p:pic>
        <p:pic>
          <p:nvPicPr>
            <p:cNvPr id="58" name="Picture 57">
              <a:extLst>
                <a:ext uri="{FF2B5EF4-FFF2-40B4-BE49-F238E27FC236}">
                  <a16:creationId xmlns:a16="http://schemas.microsoft.com/office/drawing/2014/main" id="{307EA473-C5EF-6768-1057-1A247AFBF8C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793207" y="2696767"/>
              <a:ext cx="274320" cy="274320"/>
            </a:xfrm>
            <a:prstGeom prst="rect">
              <a:avLst/>
            </a:prstGeom>
          </p:spPr>
        </p:pic>
        <p:pic>
          <p:nvPicPr>
            <p:cNvPr id="59" name="Picture 58">
              <a:extLst>
                <a:ext uri="{FF2B5EF4-FFF2-40B4-BE49-F238E27FC236}">
                  <a16:creationId xmlns:a16="http://schemas.microsoft.com/office/drawing/2014/main" id="{9F214B8B-2807-1D85-C083-DC5A25FB932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76849" y="2762222"/>
              <a:ext cx="182880" cy="182880"/>
            </a:xfrm>
            <a:prstGeom prst="rect">
              <a:avLst/>
            </a:prstGeom>
          </p:spPr>
        </p:pic>
      </p:grpSp>
      <p:pic>
        <p:nvPicPr>
          <p:cNvPr id="5" name="Picture 4">
            <a:extLst>
              <a:ext uri="{FF2B5EF4-FFF2-40B4-BE49-F238E27FC236}">
                <a16:creationId xmlns:a16="http://schemas.microsoft.com/office/drawing/2014/main" id="{0F0685FE-1E39-31B0-8BF8-662FC0BE7157}"/>
              </a:ext>
            </a:extLst>
          </p:cNvPr>
          <p:cNvPicPr>
            <a:picLocks noChangeAspect="1"/>
          </p:cNvPicPr>
          <p:nvPr/>
        </p:nvPicPr>
        <p:blipFill rotWithShape="1">
          <a:blip r:embed="rId10">
            <a:extLst>
              <a:ext uri="{28A0092B-C50C-407E-A947-70E740481C1C}">
                <a14:useLocalDpi xmlns:a14="http://schemas.microsoft.com/office/drawing/2010/main" val="0"/>
              </a:ext>
            </a:extLst>
          </a:blip>
          <a:srcRect l="32091" t="68533" r="42812" b="14450"/>
          <a:stretch/>
        </p:blipFill>
        <p:spPr>
          <a:xfrm>
            <a:off x="941294" y="4007224"/>
            <a:ext cx="2245659" cy="1963270"/>
          </a:xfrm>
          <a:prstGeom prst="rect">
            <a:avLst/>
          </a:prstGeom>
        </p:spPr>
      </p:pic>
      <p:sp>
        <p:nvSpPr>
          <p:cNvPr id="3" name="TextBox 2">
            <a:extLst>
              <a:ext uri="{FF2B5EF4-FFF2-40B4-BE49-F238E27FC236}">
                <a16:creationId xmlns:a16="http://schemas.microsoft.com/office/drawing/2014/main" id="{091D82A0-CF49-42BF-1FA6-71F4DEEE2633}"/>
              </a:ext>
            </a:extLst>
          </p:cNvPr>
          <p:cNvSpPr txBox="1"/>
          <p:nvPr/>
        </p:nvSpPr>
        <p:spPr>
          <a:xfrm>
            <a:off x="941293" y="5990664"/>
            <a:ext cx="2245659" cy="738664"/>
          </a:xfrm>
          <a:prstGeom prst="rect">
            <a:avLst/>
          </a:prstGeom>
          <a:noFill/>
        </p:spPr>
        <p:txBody>
          <a:bodyPr wrap="square" rtlCol="0">
            <a:spAutoFit/>
          </a:bodyPr>
          <a:lstStyle/>
          <a:p>
            <a:r>
              <a:rPr lang="en-US" sz="1400" dirty="0"/>
              <a:t>Credit: Jim Tomney</a:t>
            </a:r>
          </a:p>
          <a:p>
            <a:r>
              <a:rPr lang="en-US" sz="1400" dirty="0"/>
              <a:t>10/5/1997  6” Newt </a:t>
            </a:r>
          </a:p>
          <a:p>
            <a:r>
              <a:rPr lang="en-US" sz="1400" dirty="0"/>
              <a:t>Barge, Festoon</a:t>
            </a:r>
          </a:p>
        </p:txBody>
      </p:sp>
      <p:pic>
        <p:nvPicPr>
          <p:cNvPr id="7" name="Picture 6">
            <a:extLst>
              <a:ext uri="{FF2B5EF4-FFF2-40B4-BE49-F238E27FC236}">
                <a16:creationId xmlns:a16="http://schemas.microsoft.com/office/drawing/2014/main" id="{21A2C100-D8EC-752D-454F-4BF87F20C166}"/>
              </a:ext>
            </a:extLst>
          </p:cNvPr>
          <p:cNvPicPr>
            <a:picLocks noChangeAspect="1"/>
          </p:cNvPicPr>
          <p:nvPr/>
        </p:nvPicPr>
        <p:blipFill>
          <a:blip r:embed="rId11"/>
          <a:stretch>
            <a:fillRect/>
          </a:stretch>
        </p:blipFill>
        <p:spPr>
          <a:xfrm>
            <a:off x="4516448" y="4002498"/>
            <a:ext cx="2242748" cy="1988166"/>
          </a:xfrm>
          <a:prstGeom prst="rect">
            <a:avLst/>
          </a:prstGeom>
        </p:spPr>
      </p:pic>
      <p:sp>
        <p:nvSpPr>
          <p:cNvPr id="47" name="TextBox 46">
            <a:extLst>
              <a:ext uri="{FF2B5EF4-FFF2-40B4-BE49-F238E27FC236}">
                <a16:creationId xmlns:a16="http://schemas.microsoft.com/office/drawing/2014/main" id="{A700556D-374A-4DCE-2135-65604F66CD6D}"/>
              </a:ext>
            </a:extLst>
          </p:cNvPr>
          <p:cNvSpPr txBox="1"/>
          <p:nvPr/>
        </p:nvSpPr>
        <p:spPr>
          <a:xfrm>
            <a:off x="4458302" y="5928919"/>
            <a:ext cx="2245659" cy="954107"/>
          </a:xfrm>
          <a:prstGeom prst="rect">
            <a:avLst/>
          </a:prstGeom>
          <a:noFill/>
        </p:spPr>
        <p:txBody>
          <a:bodyPr wrap="square" rtlCol="0">
            <a:spAutoFit/>
          </a:bodyPr>
          <a:lstStyle/>
          <a:p>
            <a:r>
              <a:rPr lang="en-US" sz="1400" dirty="0"/>
              <a:t>Credit: Jim Tomney</a:t>
            </a:r>
          </a:p>
          <a:p>
            <a:r>
              <a:rPr lang="en-US" sz="1400" dirty="0"/>
              <a:t>8/4/2000  10” Newt </a:t>
            </a:r>
          </a:p>
          <a:p>
            <a:r>
              <a:rPr lang="en-US" sz="1400" dirty="0"/>
              <a:t>Rift, Thickening in NTB, Condensation</a:t>
            </a:r>
          </a:p>
        </p:txBody>
      </p:sp>
      <p:pic>
        <p:nvPicPr>
          <p:cNvPr id="9" name="Picture 8">
            <a:extLst>
              <a:ext uri="{FF2B5EF4-FFF2-40B4-BE49-F238E27FC236}">
                <a16:creationId xmlns:a16="http://schemas.microsoft.com/office/drawing/2014/main" id="{EF111623-7255-D5D6-1A74-D5366AD85EE7}"/>
              </a:ext>
            </a:extLst>
          </p:cNvPr>
          <p:cNvPicPr>
            <a:picLocks noChangeAspect="1"/>
          </p:cNvPicPr>
          <p:nvPr/>
        </p:nvPicPr>
        <p:blipFill>
          <a:blip r:embed="rId12"/>
          <a:stretch>
            <a:fillRect/>
          </a:stretch>
        </p:blipFill>
        <p:spPr>
          <a:xfrm>
            <a:off x="8141014" y="3987172"/>
            <a:ext cx="2286000" cy="1986063"/>
          </a:xfrm>
          <a:prstGeom prst="rect">
            <a:avLst/>
          </a:prstGeom>
        </p:spPr>
      </p:pic>
      <p:sp>
        <p:nvSpPr>
          <p:cNvPr id="61" name="TextBox 60">
            <a:extLst>
              <a:ext uri="{FF2B5EF4-FFF2-40B4-BE49-F238E27FC236}">
                <a16:creationId xmlns:a16="http://schemas.microsoft.com/office/drawing/2014/main" id="{F38F17A1-CD0B-8E96-40DF-7A27104AE656}"/>
              </a:ext>
            </a:extLst>
          </p:cNvPr>
          <p:cNvSpPr txBox="1"/>
          <p:nvPr/>
        </p:nvSpPr>
        <p:spPr>
          <a:xfrm>
            <a:off x="8085779" y="5943767"/>
            <a:ext cx="2245659" cy="738664"/>
          </a:xfrm>
          <a:prstGeom prst="rect">
            <a:avLst/>
          </a:prstGeom>
          <a:noFill/>
        </p:spPr>
        <p:txBody>
          <a:bodyPr wrap="square" rtlCol="0">
            <a:spAutoFit/>
          </a:bodyPr>
          <a:lstStyle/>
          <a:p>
            <a:r>
              <a:rPr lang="en-US" sz="1400" dirty="0"/>
              <a:t>Credit: Jim Tomney</a:t>
            </a:r>
          </a:p>
          <a:p>
            <a:r>
              <a:rPr lang="en-US" sz="1400" dirty="0"/>
              <a:t>9/14/2000  10” Newt </a:t>
            </a:r>
          </a:p>
          <a:p>
            <a:r>
              <a:rPr lang="en-US" sz="1400" dirty="0"/>
              <a:t>Festoon, Bay, Projection</a:t>
            </a:r>
          </a:p>
        </p:txBody>
      </p:sp>
    </p:spTree>
    <p:extLst>
      <p:ext uri="{BB962C8B-B14F-4D97-AF65-F5344CB8AC3E}">
        <p14:creationId xmlns:p14="http://schemas.microsoft.com/office/powerpoint/2010/main" val="38258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7" grpId="0"/>
      <p:bldP spid="6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7F265-32AA-B234-9A8C-3BBF6B272A5F}"/>
              </a:ext>
            </a:extLst>
          </p:cNvPr>
          <p:cNvSpPr>
            <a:spLocks noGrp="1"/>
          </p:cNvSpPr>
          <p:nvPr>
            <p:ph type="title"/>
          </p:nvPr>
        </p:nvSpPr>
        <p:spPr>
          <a:xfrm>
            <a:off x="838200" y="365125"/>
            <a:ext cx="10515600" cy="697193"/>
          </a:xfrm>
        </p:spPr>
        <p:txBody>
          <a:bodyPr>
            <a:normAutofit/>
          </a:bodyPr>
          <a:lstStyle/>
          <a:p>
            <a:r>
              <a:rPr lang="en-US" sz="3600" dirty="0"/>
              <a:t>The Tough Stuff</a:t>
            </a:r>
          </a:p>
        </p:txBody>
      </p:sp>
      <p:pic>
        <p:nvPicPr>
          <p:cNvPr id="4" name="Picture 3">
            <a:extLst>
              <a:ext uri="{FF2B5EF4-FFF2-40B4-BE49-F238E27FC236}">
                <a16:creationId xmlns:a16="http://schemas.microsoft.com/office/drawing/2014/main" id="{E0D6ED29-E11B-896E-0FA3-8F09BC68D662}"/>
              </a:ext>
            </a:extLst>
          </p:cNvPr>
          <p:cNvPicPr>
            <a:picLocks noChangeAspect="1"/>
          </p:cNvPicPr>
          <p:nvPr/>
        </p:nvPicPr>
        <p:blipFill>
          <a:blip r:embed="rId3"/>
          <a:stretch>
            <a:fillRect/>
          </a:stretch>
        </p:blipFill>
        <p:spPr>
          <a:xfrm>
            <a:off x="985834" y="1173135"/>
            <a:ext cx="8068801" cy="1714739"/>
          </a:xfrm>
          <a:prstGeom prst="rect">
            <a:avLst/>
          </a:prstGeom>
        </p:spPr>
      </p:pic>
      <p:pic>
        <p:nvPicPr>
          <p:cNvPr id="7" name="Picture 6">
            <a:extLst>
              <a:ext uri="{FF2B5EF4-FFF2-40B4-BE49-F238E27FC236}">
                <a16:creationId xmlns:a16="http://schemas.microsoft.com/office/drawing/2014/main" id="{CD8C14C7-7E03-07B1-5FE2-8C504942483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33959" y="1853874"/>
            <a:ext cx="274320" cy="313790"/>
          </a:xfrm>
          <a:prstGeom prst="rect">
            <a:avLst/>
          </a:prstGeom>
        </p:spPr>
      </p:pic>
      <p:pic>
        <p:nvPicPr>
          <p:cNvPr id="9" name="Picture 8">
            <a:extLst>
              <a:ext uri="{FF2B5EF4-FFF2-40B4-BE49-F238E27FC236}">
                <a16:creationId xmlns:a16="http://schemas.microsoft.com/office/drawing/2014/main" id="{3A6F1B1F-D756-7623-F47A-408B9A1575E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470978" y="1939064"/>
            <a:ext cx="182880" cy="182880"/>
          </a:xfrm>
          <a:prstGeom prst="rect">
            <a:avLst/>
          </a:prstGeom>
        </p:spPr>
      </p:pic>
      <p:pic>
        <p:nvPicPr>
          <p:cNvPr id="20" name="Picture 19">
            <a:extLst>
              <a:ext uri="{FF2B5EF4-FFF2-40B4-BE49-F238E27FC236}">
                <a16:creationId xmlns:a16="http://schemas.microsoft.com/office/drawing/2014/main" id="{263E95C8-9F63-36A6-6421-875D2966811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801275" y="1939064"/>
            <a:ext cx="182880" cy="182880"/>
          </a:xfrm>
          <a:prstGeom prst="rect">
            <a:avLst/>
          </a:prstGeom>
        </p:spPr>
      </p:pic>
      <p:pic>
        <p:nvPicPr>
          <p:cNvPr id="21" name="Picture 20">
            <a:extLst>
              <a:ext uri="{FF2B5EF4-FFF2-40B4-BE49-F238E27FC236}">
                <a16:creationId xmlns:a16="http://schemas.microsoft.com/office/drawing/2014/main" id="{4297EF6D-2C5C-7743-35AE-BE009AAD7C3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971897" y="1893344"/>
            <a:ext cx="274320" cy="274320"/>
          </a:xfrm>
          <a:prstGeom prst="rect">
            <a:avLst/>
          </a:prstGeom>
        </p:spPr>
      </p:pic>
      <p:pic>
        <p:nvPicPr>
          <p:cNvPr id="30" name="Picture 29">
            <a:extLst>
              <a:ext uri="{FF2B5EF4-FFF2-40B4-BE49-F238E27FC236}">
                <a16:creationId xmlns:a16="http://schemas.microsoft.com/office/drawing/2014/main" id="{D7D4BAD0-6869-E077-BE86-179F1345E940}"/>
              </a:ext>
            </a:extLst>
          </p:cNvPr>
          <p:cNvPicPr>
            <a:picLocks noChangeAspect="1"/>
          </p:cNvPicPr>
          <p:nvPr/>
        </p:nvPicPr>
        <p:blipFill>
          <a:blip r:embed="rId10"/>
          <a:stretch>
            <a:fillRect/>
          </a:stretch>
        </p:blipFill>
        <p:spPr>
          <a:xfrm>
            <a:off x="1449534" y="3429000"/>
            <a:ext cx="3021444" cy="2433300"/>
          </a:xfrm>
          <a:prstGeom prst="rect">
            <a:avLst/>
          </a:prstGeom>
        </p:spPr>
      </p:pic>
      <p:sp>
        <p:nvSpPr>
          <p:cNvPr id="31" name="TextBox 30">
            <a:extLst>
              <a:ext uri="{FF2B5EF4-FFF2-40B4-BE49-F238E27FC236}">
                <a16:creationId xmlns:a16="http://schemas.microsoft.com/office/drawing/2014/main" id="{54078E5C-424F-3808-A372-AC4A03CC7AD3}"/>
              </a:ext>
            </a:extLst>
          </p:cNvPr>
          <p:cNvSpPr txBox="1"/>
          <p:nvPr/>
        </p:nvSpPr>
        <p:spPr>
          <a:xfrm>
            <a:off x="1449534" y="5862300"/>
            <a:ext cx="2245659" cy="738664"/>
          </a:xfrm>
          <a:prstGeom prst="rect">
            <a:avLst/>
          </a:prstGeom>
          <a:noFill/>
        </p:spPr>
        <p:txBody>
          <a:bodyPr wrap="square" rtlCol="0">
            <a:spAutoFit/>
          </a:bodyPr>
          <a:lstStyle/>
          <a:p>
            <a:r>
              <a:rPr lang="en-US" sz="1400" dirty="0"/>
              <a:t>Credit: Paul Abel</a:t>
            </a:r>
          </a:p>
          <a:p>
            <a:r>
              <a:rPr lang="en-US" sz="1400" dirty="0"/>
              <a:t>7/18/2022  20” Dall-Kirkham </a:t>
            </a:r>
          </a:p>
          <a:p>
            <a:r>
              <a:rPr lang="en-US" sz="1400" dirty="0"/>
              <a:t>A5, A7</a:t>
            </a:r>
          </a:p>
        </p:txBody>
      </p:sp>
      <p:pic>
        <p:nvPicPr>
          <p:cNvPr id="33" name="Picture 32">
            <a:extLst>
              <a:ext uri="{FF2B5EF4-FFF2-40B4-BE49-F238E27FC236}">
                <a16:creationId xmlns:a16="http://schemas.microsoft.com/office/drawing/2014/main" id="{5A387485-44E7-D716-BB5D-5CA831FAC726}"/>
              </a:ext>
            </a:extLst>
          </p:cNvPr>
          <p:cNvPicPr>
            <a:picLocks noChangeAspect="1"/>
          </p:cNvPicPr>
          <p:nvPr/>
        </p:nvPicPr>
        <p:blipFill>
          <a:blip r:embed="rId11"/>
          <a:stretch>
            <a:fillRect/>
          </a:stretch>
        </p:blipFill>
        <p:spPr>
          <a:xfrm>
            <a:off x="4945872" y="3429001"/>
            <a:ext cx="2867643" cy="2433300"/>
          </a:xfrm>
          <a:prstGeom prst="rect">
            <a:avLst/>
          </a:prstGeom>
        </p:spPr>
      </p:pic>
      <p:sp>
        <p:nvSpPr>
          <p:cNvPr id="34" name="TextBox 33">
            <a:extLst>
              <a:ext uri="{FF2B5EF4-FFF2-40B4-BE49-F238E27FC236}">
                <a16:creationId xmlns:a16="http://schemas.microsoft.com/office/drawing/2014/main" id="{6707D4AA-8336-710F-A7C9-A6017DCB4335}"/>
              </a:ext>
            </a:extLst>
          </p:cNvPr>
          <p:cNvSpPr txBox="1"/>
          <p:nvPr/>
        </p:nvSpPr>
        <p:spPr>
          <a:xfrm>
            <a:off x="4863398" y="5862300"/>
            <a:ext cx="2245659" cy="738664"/>
          </a:xfrm>
          <a:prstGeom prst="rect">
            <a:avLst/>
          </a:prstGeom>
          <a:noFill/>
        </p:spPr>
        <p:txBody>
          <a:bodyPr wrap="square" rtlCol="0">
            <a:spAutoFit/>
          </a:bodyPr>
          <a:lstStyle/>
          <a:p>
            <a:r>
              <a:rPr lang="en-US" sz="1400" dirty="0"/>
              <a:t>Credit: Tom Williamson</a:t>
            </a:r>
          </a:p>
          <a:p>
            <a:r>
              <a:rPr lang="en-US" sz="1400" dirty="0"/>
              <a:t>7/16/2022  12.5” Newtonian</a:t>
            </a:r>
          </a:p>
          <a:p>
            <a:r>
              <a:rPr lang="en-US" sz="1400" dirty="0"/>
              <a:t>A5, A7</a:t>
            </a:r>
          </a:p>
        </p:txBody>
      </p:sp>
    </p:spTree>
    <p:extLst>
      <p:ext uri="{BB962C8B-B14F-4D97-AF65-F5344CB8AC3E}">
        <p14:creationId xmlns:p14="http://schemas.microsoft.com/office/powerpoint/2010/main" val="271909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anim calcmode="lin" valueType="num">
                                      <p:cBhvr>
                                        <p:cTn id="13" dur="2000" fill="hold"/>
                                        <p:tgtEl>
                                          <p:spTgt spid="20"/>
                                        </p:tgtEl>
                                        <p:attrNameLst>
                                          <p:attrName>ppt_w</p:attrName>
                                        </p:attrNameLst>
                                      </p:cBhvr>
                                      <p:tavLst>
                                        <p:tav tm="0" fmla="#ppt_w*sin(2.5*pi*$)">
                                          <p:val>
                                            <p:fltVal val="0"/>
                                          </p:val>
                                        </p:tav>
                                        <p:tav tm="100000">
                                          <p:val>
                                            <p:fltVal val="1"/>
                                          </p:val>
                                        </p:tav>
                                      </p:tavLst>
                                    </p:anim>
                                    <p:anim calcmode="lin" valueType="num">
                                      <p:cBhvr>
                                        <p:cTn id="14" dur="2000" fill="hold"/>
                                        <p:tgtEl>
                                          <p:spTgt spid="20"/>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000"/>
                                        <p:tgtEl>
                                          <p:spTgt spid="21"/>
                                        </p:tgtEl>
                                      </p:cBhvr>
                                    </p:animEffect>
                                    <p:anim calcmode="lin" valueType="num">
                                      <p:cBhvr>
                                        <p:cTn id="18" dur="2000" fill="hold"/>
                                        <p:tgtEl>
                                          <p:spTgt spid="21"/>
                                        </p:tgtEl>
                                        <p:attrNameLst>
                                          <p:attrName>ppt_w</p:attrName>
                                        </p:attrNameLst>
                                      </p:cBhvr>
                                      <p:tavLst>
                                        <p:tav tm="0" fmla="#ppt_w*sin(2.5*pi*$)">
                                          <p:val>
                                            <p:fltVal val="0"/>
                                          </p:val>
                                        </p:tav>
                                        <p:tav tm="100000">
                                          <p:val>
                                            <p:fltVal val="1"/>
                                          </p:val>
                                        </p:tav>
                                      </p:tavLst>
                                    </p:anim>
                                    <p:anim calcmode="lin" valueType="num">
                                      <p:cBhvr>
                                        <p:cTn id="19" dur="2000" fill="hold"/>
                                        <p:tgtEl>
                                          <p:spTgt spid="21"/>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par>
                          <p:cTn id="36" fill="hold">
                            <p:stCondLst>
                              <p:cond delay="1500"/>
                            </p:stCondLst>
                            <p:childTnLst>
                              <p:par>
                                <p:cTn id="37" presetID="42" presetClass="entr" presetSubtype="0"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6C145-D5A0-43FF-BAE4-3C4BB87B7C0C}"/>
              </a:ext>
            </a:extLst>
          </p:cNvPr>
          <p:cNvSpPr>
            <a:spLocks noGrp="1"/>
          </p:cNvSpPr>
          <p:nvPr>
            <p:ph type="title"/>
          </p:nvPr>
        </p:nvSpPr>
        <p:spPr>
          <a:xfrm>
            <a:off x="838201" y="365126"/>
            <a:ext cx="1788886" cy="853704"/>
          </a:xfrm>
        </p:spPr>
        <p:txBody>
          <a:bodyPr>
            <a:normAutofit/>
          </a:bodyPr>
          <a:lstStyle/>
          <a:p>
            <a:r>
              <a:rPr lang="en-US" sz="4400" dirty="0"/>
              <a:t>Size!</a:t>
            </a:r>
          </a:p>
        </p:txBody>
      </p:sp>
      <p:sp>
        <p:nvSpPr>
          <p:cNvPr id="3" name="Content Placeholder 2">
            <a:extLst>
              <a:ext uri="{FF2B5EF4-FFF2-40B4-BE49-F238E27FC236}">
                <a16:creationId xmlns:a16="http://schemas.microsoft.com/office/drawing/2014/main" id="{61063254-F406-4344-9FCC-6A063BD8D9E2}"/>
              </a:ext>
            </a:extLst>
          </p:cNvPr>
          <p:cNvSpPr>
            <a:spLocks noGrp="1"/>
          </p:cNvSpPr>
          <p:nvPr>
            <p:ph idx="1"/>
          </p:nvPr>
        </p:nvSpPr>
        <p:spPr>
          <a:xfrm>
            <a:off x="1120000" y="1572407"/>
            <a:ext cx="7070805" cy="4015593"/>
          </a:xfrm>
        </p:spPr>
        <p:txBody>
          <a:bodyPr>
            <a:normAutofit/>
          </a:bodyPr>
          <a:lstStyle/>
          <a:p>
            <a:r>
              <a:rPr lang="en-US" dirty="0"/>
              <a:t>Equatorial = 44,425 miles; Polar 41,540 miles</a:t>
            </a:r>
          </a:p>
          <a:p>
            <a:pPr lvl="1"/>
            <a:r>
              <a:rPr lang="en-US" dirty="0"/>
              <a:t>Can fit over 1,300 Earths inside Jupiter</a:t>
            </a:r>
          </a:p>
          <a:p>
            <a:pPr lvl="1"/>
            <a:r>
              <a:rPr lang="en-US" dirty="0"/>
              <a:t>In fact, even the Great Red Spot (GRS) is larger</a:t>
            </a:r>
            <a:br>
              <a:rPr lang="en-US" dirty="0"/>
            </a:br>
            <a:r>
              <a:rPr lang="en-US" dirty="0"/>
              <a:t>than our home planet!</a:t>
            </a:r>
          </a:p>
          <a:p>
            <a:r>
              <a:rPr lang="en-US" dirty="0"/>
              <a:t>Telescopic size at opposition</a:t>
            </a:r>
          </a:p>
          <a:p>
            <a:pPr lvl="1"/>
            <a:r>
              <a:rPr lang="en-US" dirty="0"/>
              <a:t>Orbit Eccentricity 0.049 (Earth 0.017)</a:t>
            </a:r>
          </a:p>
          <a:p>
            <a:pPr lvl="2"/>
            <a:r>
              <a:rPr lang="en-US" dirty="0" err="1"/>
              <a:t>Aphelic</a:t>
            </a:r>
            <a:r>
              <a:rPr lang="en-US" dirty="0"/>
              <a:t> opposition: 43 arc-seconds  (507M)</a:t>
            </a:r>
          </a:p>
          <a:p>
            <a:pPr lvl="2"/>
            <a:r>
              <a:rPr lang="en-US" dirty="0" err="1"/>
              <a:t>Perihelic</a:t>
            </a:r>
            <a:r>
              <a:rPr lang="en-US" dirty="0"/>
              <a:t> opposition: 50 arc-seconds (460M)</a:t>
            </a:r>
          </a:p>
          <a:p>
            <a:pPr lvl="3"/>
            <a:r>
              <a:rPr lang="en-US" b="1" dirty="0">
                <a:solidFill>
                  <a:srgbClr val="FFC000"/>
                </a:solidFill>
              </a:rPr>
              <a:t>November 1, 2023 (Aries)</a:t>
            </a:r>
          </a:p>
          <a:p>
            <a:pPr lvl="1"/>
            <a:r>
              <a:rPr lang="en-US" dirty="0"/>
              <a:t>Smallest (Solar conjunction): 30 arc-seconds</a:t>
            </a:r>
          </a:p>
          <a:p>
            <a:pPr lvl="3"/>
            <a:endParaRPr lang="en-US" sz="2200" dirty="0"/>
          </a:p>
        </p:txBody>
      </p:sp>
      <p:sp>
        <p:nvSpPr>
          <p:cNvPr id="18" name="Arrow: Right 17">
            <a:extLst>
              <a:ext uri="{FF2B5EF4-FFF2-40B4-BE49-F238E27FC236}">
                <a16:creationId xmlns:a16="http://schemas.microsoft.com/office/drawing/2014/main" id="{4A43665F-708A-45E9-B66B-7B9BCAA984B6}"/>
              </a:ext>
            </a:extLst>
          </p:cNvPr>
          <p:cNvSpPr/>
          <p:nvPr/>
        </p:nvSpPr>
        <p:spPr>
          <a:xfrm>
            <a:off x="69960" y="2510379"/>
            <a:ext cx="1536481" cy="60511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rgbClr val="FF0000"/>
                </a:solidFill>
              </a:rPr>
              <a:t>Fun Fact!</a:t>
            </a:r>
          </a:p>
        </p:txBody>
      </p:sp>
      <p:grpSp>
        <p:nvGrpSpPr>
          <p:cNvPr id="22" name="Group 21">
            <a:extLst>
              <a:ext uri="{FF2B5EF4-FFF2-40B4-BE49-F238E27FC236}">
                <a16:creationId xmlns:a16="http://schemas.microsoft.com/office/drawing/2014/main" id="{CBDFFF02-821C-4A45-8F7E-3B7AD081E81F}"/>
              </a:ext>
            </a:extLst>
          </p:cNvPr>
          <p:cNvGrpSpPr/>
          <p:nvPr/>
        </p:nvGrpSpPr>
        <p:grpSpPr>
          <a:xfrm>
            <a:off x="8190805" y="130218"/>
            <a:ext cx="3931920" cy="4021015"/>
            <a:chOff x="8260080" y="19377"/>
            <a:chExt cx="3931920" cy="4021015"/>
          </a:xfrm>
        </p:grpSpPr>
        <p:pic>
          <p:nvPicPr>
            <p:cNvPr id="15" name="Picture 14">
              <a:extLst>
                <a:ext uri="{FF2B5EF4-FFF2-40B4-BE49-F238E27FC236}">
                  <a16:creationId xmlns:a16="http://schemas.microsoft.com/office/drawing/2014/main" id="{CFAA6BC9-11D3-4008-8520-9DC935E59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080" y="19377"/>
              <a:ext cx="3931920" cy="3602046"/>
            </a:xfrm>
            <a:prstGeom prst="rect">
              <a:avLst/>
            </a:prstGeom>
          </p:spPr>
        </p:pic>
        <p:sp>
          <p:nvSpPr>
            <p:cNvPr id="21" name="TextBox 20">
              <a:extLst>
                <a:ext uri="{FF2B5EF4-FFF2-40B4-BE49-F238E27FC236}">
                  <a16:creationId xmlns:a16="http://schemas.microsoft.com/office/drawing/2014/main" id="{99A7DB56-5369-4E11-A86C-6F57539C5329}"/>
                </a:ext>
              </a:extLst>
            </p:cNvPr>
            <p:cNvSpPr txBox="1"/>
            <p:nvPr/>
          </p:nvSpPr>
          <p:spPr>
            <a:xfrm>
              <a:off x="9744534" y="3671060"/>
              <a:ext cx="2057400" cy="369332"/>
            </a:xfrm>
            <a:prstGeom prst="rect">
              <a:avLst/>
            </a:prstGeom>
            <a:noFill/>
          </p:spPr>
          <p:txBody>
            <a:bodyPr wrap="square" rtlCol="0">
              <a:spAutoFit/>
            </a:bodyPr>
            <a:lstStyle/>
            <a:p>
              <a:r>
                <a:rPr lang="en-US" i="1" dirty="0"/>
                <a:t>Credit: NASA</a:t>
              </a:r>
            </a:p>
          </p:txBody>
        </p:sp>
      </p:grpSp>
      <p:grpSp>
        <p:nvGrpSpPr>
          <p:cNvPr id="24" name="Group 23">
            <a:extLst>
              <a:ext uri="{FF2B5EF4-FFF2-40B4-BE49-F238E27FC236}">
                <a16:creationId xmlns:a16="http://schemas.microsoft.com/office/drawing/2014/main" id="{56F0E5F3-A836-42B9-9882-57650D495BF8}"/>
              </a:ext>
            </a:extLst>
          </p:cNvPr>
          <p:cNvGrpSpPr/>
          <p:nvPr/>
        </p:nvGrpSpPr>
        <p:grpSpPr>
          <a:xfrm>
            <a:off x="8373169" y="4247223"/>
            <a:ext cx="3705742" cy="2430318"/>
            <a:chOff x="8373169" y="4247223"/>
            <a:chExt cx="3705742" cy="2430318"/>
          </a:xfrm>
        </p:grpSpPr>
        <p:pic>
          <p:nvPicPr>
            <p:cNvPr id="20" name="Picture 19">
              <a:extLst>
                <a:ext uri="{FF2B5EF4-FFF2-40B4-BE49-F238E27FC236}">
                  <a16:creationId xmlns:a16="http://schemas.microsoft.com/office/drawing/2014/main" id="{46C8DAAB-3678-48C4-BCA6-853CCFF74051}"/>
                </a:ext>
              </a:extLst>
            </p:cNvPr>
            <p:cNvPicPr>
              <a:picLocks noChangeAspect="1"/>
            </p:cNvPicPr>
            <p:nvPr/>
          </p:nvPicPr>
          <p:blipFill>
            <a:blip r:embed="rId4"/>
            <a:stretch>
              <a:fillRect/>
            </a:stretch>
          </p:blipFill>
          <p:spPr>
            <a:xfrm>
              <a:off x="8373169" y="4247223"/>
              <a:ext cx="3705742" cy="2076740"/>
            </a:xfrm>
            <a:prstGeom prst="rect">
              <a:avLst/>
            </a:prstGeom>
          </p:spPr>
        </p:pic>
        <p:sp>
          <p:nvSpPr>
            <p:cNvPr id="23" name="TextBox 22">
              <a:extLst>
                <a:ext uri="{FF2B5EF4-FFF2-40B4-BE49-F238E27FC236}">
                  <a16:creationId xmlns:a16="http://schemas.microsoft.com/office/drawing/2014/main" id="{91A24B23-8A30-419C-90B0-00F14DC91049}"/>
                </a:ext>
              </a:extLst>
            </p:cNvPr>
            <p:cNvSpPr txBox="1"/>
            <p:nvPr/>
          </p:nvSpPr>
          <p:spPr>
            <a:xfrm>
              <a:off x="9096834" y="6308209"/>
              <a:ext cx="2540984" cy="369332"/>
            </a:xfrm>
            <a:prstGeom prst="rect">
              <a:avLst/>
            </a:prstGeom>
            <a:noFill/>
          </p:spPr>
          <p:txBody>
            <a:bodyPr wrap="square" rtlCol="0">
              <a:spAutoFit/>
            </a:bodyPr>
            <a:lstStyle/>
            <a:p>
              <a:r>
                <a:rPr lang="en-US" i="1" dirty="0"/>
                <a:t>Credit: In-the-Sky.org</a:t>
              </a:r>
            </a:p>
          </p:txBody>
        </p:sp>
      </p:grpSp>
    </p:spTree>
    <p:extLst>
      <p:ext uri="{BB962C8B-B14F-4D97-AF65-F5344CB8AC3E}">
        <p14:creationId xmlns:p14="http://schemas.microsoft.com/office/powerpoint/2010/main" val="1866212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50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42" presetClass="entr" presetSubtype="0" fill="hold" nodeType="withEffect">
                                  <p:stCondLst>
                                    <p:cond delay="50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par>
                                <p:cTn id="39" presetID="10" presetClass="entr" presetSubtype="0" fill="hold" grpId="0" nodeType="withEffect">
                                  <p:stCondLst>
                                    <p:cond delay="100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par>
                                <p:cTn id="42" presetID="10" presetClass="entr" presetSubtype="0" fill="hold" grpId="0" nodeType="withEffect">
                                  <p:stCondLst>
                                    <p:cond delay="150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par>
                                <p:cTn id="45" presetID="10" presetClass="entr" presetSubtype="0" fill="hold" grpId="0" nodeType="withEffect">
                                  <p:stCondLst>
                                    <p:cond delay="150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7F265-32AA-B234-9A8C-3BBF6B272A5F}"/>
              </a:ext>
            </a:extLst>
          </p:cNvPr>
          <p:cNvSpPr>
            <a:spLocks noGrp="1"/>
          </p:cNvSpPr>
          <p:nvPr>
            <p:ph type="title"/>
          </p:nvPr>
        </p:nvSpPr>
        <p:spPr>
          <a:xfrm>
            <a:off x="838200" y="365125"/>
            <a:ext cx="10515600" cy="697193"/>
          </a:xfrm>
        </p:spPr>
        <p:txBody>
          <a:bodyPr>
            <a:normAutofit/>
          </a:bodyPr>
          <a:lstStyle/>
          <a:p>
            <a:r>
              <a:rPr lang="en-US" sz="3600" dirty="0"/>
              <a:t>The Tough Stuff</a:t>
            </a:r>
          </a:p>
        </p:txBody>
      </p:sp>
      <p:pic>
        <p:nvPicPr>
          <p:cNvPr id="4" name="Picture 3">
            <a:extLst>
              <a:ext uri="{FF2B5EF4-FFF2-40B4-BE49-F238E27FC236}">
                <a16:creationId xmlns:a16="http://schemas.microsoft.com/office/drawing/2014/main" id="{E0D6ED29-E11B-896E-0FA3-8F09BC68D662}"/>
              </a:ext>
            </a:extLst>
          </p:cNvPr>
          <p:cNvPicPr>
            <a:picLocks noChangeAspect="1"/>
          </p:cNvPicPr>
          <p:nvPr/>
        </p:nvPicPr>
        <p:blipFill>
          <a:blip r:embed="rId3"/>
          <a:stretch>
            <a:fillRect/>
          </a:stretch>
        </p:blipFill>
        <p:spPr>
          <a:xfrm>
            <a:off x="985834" y="1173135"/>
            <a:ext cx="8068801" cy="1714739"/>
          </a:xfrm>
          <a:prstGeom prst="rect">
            <a:avLst/>
          </a:prstGeom>
        </p:spPr>
      </p:pic>
      <p:pic>
        <p:nvPicPr>
          <p:cNvPr id="7" name="Picture 6">
            <a:extLst>
              <a:ext uri="{FF2B5EF4-FFF2-40B4-BE49-F238E27FC236}">
                <a16:creationId xmlns:a16="http://schemas.microsoft.com/office/drawing/2014/main" id="{CD8C14C7-7E03-07B1-5FE2-8C504942483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33959" y="1853874"/>
            <a:ext cx="274320" cy="313790"/>
          </a:xfrm>
          <a:prstGeom prst="rect">
            <a:avLst/>
          </a:prstGeom>
        </p:spPr>
      </p:pic>
      <p:pic>
        <p:nvPicPr>
          <p:cNvPr id="8" name="Picture 7">
            <a:extLst>
              <a:ext uri="{FF2B5EF4-FFF2-40B4-BE49-F238E27FC236}">
                <a16:creationId xmlns:a16="http://schemas.microsoft.com/office/drawing/2014/main" id="{DEF8AA92-111E-4F35-6355-4BFF2276E26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977490" y="2213108"/>
            <a:ext cx="274320" cy="274320"/>
          </a:xfrm>
          <a:prstGeom prst="rect">
            <a:avLst/>
          </a:prstGeom>
        </p:spPr>
      </p:pic>
      <p:pic>
        <p:nvPicPr>
          <p:cNvPr id="9" name="Picture 8">
            <a:extLst>
              <a:ext uri="{FF2B5EF4-FFF2-40B4-BE49-F238E27FC236}">
                <a16:creationId xmlns:a16="http://schemas.microsoft.com/office/drawing/2014/main" id="{3A6F1B1F-D756-7623-F47A-408B9A1575E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470978" y="1939064"/>
            <a:ext cx="182880" cy="182880"/>
          </a:xfrm>
          <a:prstGeom prst="rect">
            <a:avLst/>
          </a:prstGeom>
        </p:spPr>
      </p:pic>
      <p:pic>
        <p:nvPicPr>
          <p:cNvPr id="20" name="Picture 19">
            <a:extLst>
              <a:ext uri="{FF2B5EF4-FFF2-40B4-BE49-F238E27FC236}">
                <a16:creationId xmlns:a16="http://schemas.microsoft.com/office/drawing/2014/main" id="{263E95C8-9F63-36A6-6421-875D2966811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801275" y="1939064"/>
            <a:ext cx="182880" cy="182880"/>
          </a:xfrm>
          <a:prstGeom prst="rect">
            <a:avLst/>
          </a:prstGeom>
        </p:spPr>
      </p:pic>
      <p:pic>
        <p:nvPicPr>
          <p:cNvPr id="21" name="Picture 20">
            <a:extLst>
              <a:ext uri="{FF2B5EF4-FFF2-40B4-BE49-F238E27FC236}">
                <a16:creationId xmlns:a16="http://schemas.microsoft.com/office/drawing/2014/main" id="{4297EF6D-2C5C-7743-35AE-BE009AAD7C3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971897" y="1893344"/>
            <a:ext cx="274320" cy="274320"/>
          </a:xfrm>
          <a:prstGeom prst="rect">
            <a:avLst/>
          </a:prstGeom>
        </p:spPr>
      </p:pic>
      <p:pic>
        <p:nvPicPr>
          <p:cNvPr id="22" name="Picture 21">
            <a:extLst>
              <a:ext uri="{FF2B5EF4-FFF2-40B4-BE49-F238E27FC236}">
                <a16:creationId xmlns:a16="http://schemas.microsoft.com/office/drawing/2014/main" id="{290965CA-7850-5DDD-F703-504993DAC6A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470978" y="2290312"/>
            <a:ext cx="182880" cy="182880"/>
          </a:xfrm>
          <a:prstGeom prst="rect">
            <a:avLst/>
          </a:prstGeom>
        </p:spPr>
      </p:pic>
      <p:pic>
        <p:nvPicPr>
          <p:cNvPr id="23" name="Picture 22">
            <a:extLst>
              <a:ext uri="{FF2B5EF4-FFF2-40B4-BE49-F238E27FC236}">
                <a16:creationId xmlns:a16="http://schemas.microsoft.com/office/drawing/2014/main" id="{EDB6E835-BD21-E735-03A3-BBD80E84A70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801275" y="2290312"/>
            <a:ext cx="182880" cy="182880"/>
          </a:xfrm>
          <a:prstGeom prst="rect">
            <a:avLst/>
          </a:prstGeom>
        </p:spPr>
      </p:pic>
      <p:pic>
        <p:nvPicPr>
          <p:cNvPr id="28" name="Picture 27">
            <a:extLst>
              <a:ext uri="{FF2B5EF4-FFF2-40B4-BE49-F238E27FC236}">
                <a16:creationId xmlns:a16="http://schemas.microsoft.com/office/drawing/2014/main" id="{1C26EC08-1F3C-96B8-4B5F-1FE5BB84987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70627" y="2223864"/>
            <a:ext cx="274320" cy="313790"/>
          </a:xfrm>
          <a:prstGeom prst="rect">
            <a:avLst/>
          </a:prstGeom>
        </p:spPr>
      </p:pic>
      <p:pic>
        <p:nvPicPr>
          <p:cNvPr id="5" name="Picture 4">
            <a:extLst>
              <a:ext uri="{FF2B5EF4-FFF2-40B4-BE49-F238E27FC236}">
                <a16:creationId xmlns:a16="http://schemas.microsoft.com/office/drawing/2014/main" id="{5E90AAC8-7BA0-B1DD-2CA1-C7D565BAA878}"/>
              </a:ext>
            </a:extLst>
          </p:cNvPr>
          <p:cNvPicPr>
            <a:picLocks noChangeAspect="1"/>
          </p:cNvPicPr>
          <p:nvPr/>
        </p:nvPicPr>
        <p:blipFill>
          <a:blip r:embed="rId10">
            <a:lum bright="-21000" contrast="39000"/>
          </a:blip>
          <a:stretch>
            <a:fillRect/>
          </a:stretch>
        </p:blipFill>
        <p:spPr>
          <a:xfrm>
            <a:off x="1389246" y="3083491"/>
            <a:ext cx="2926080" cy="2459028"/>
          </a:xfrm>
          <a:prstGeom prst="rect">
            <a:avLst/>
          </a:prstGeom>
        </p:spPr>
      </p:pic>
      <p:pic>
        <p:nvPicPr>
          <p:cNvPr id="10" name="Picture 9">
            <a:extLst>
              <a:ext uri="{FF2B5EF4-FFF2-40B4-BE49-F238E27FC236}">
                <a16:creationId xmlns:a16="http://schemas.microsoft.com/office/drawing/2014/main" id="{9395E830-8638-3D28-2E17-08FD9A3F4B26}"/>
              </a:ext>
            </a:extLst>
          </p:cNvPr>
          <p:cNvPicPr>
            <a:picLocks noChangeAspect="1"/>
          </p:cNvPicPr>
          <p:nvPr/>
        </p:nvPicPr>
        <p:blipFill>
          <a:blip r:embed="rId11"/>
          <a:stretch>
            <a:fillRect/>
          </a:stretch>
        </p:blipFill>
        <p:spPr>
          <a:xfrm>
            <a:off x="5801275" y="3086838"/>
            <a:ext cx="2834640" cy="2455681"/>
          </a:xfrm>
          <a:prstGeom prst="rect">
            <a:avLst/>
          </a:prstGeom>
        </p:spPr>
      </p:pic>
      <p:sp>
        <p:nvSpPr>
          <p:cNvPr id="29" name="TextBox 28">
            <a:extLst>
              <a:ext uri="{FF2B5EF4-FFF2-40B4-BE49-F238E27FC236}">
                <a16:creationId xmlns:a16="http://schemas.microsoft.com/office/drawing/2014/main" id="{52A9A058-62C2-3FB0-AD02-63D0651D8D27}"/>
              </a:ext>
            </a:extLst>
          </p:cNvPr>
          <p:cNvSpPr txBox="1"/>
          <p:nvPr/>
        </p:nvSpPr>
        <p:spPr>
          <a:xfrm>
            <a:off x="1389246" y="5542519"/>
            <a:ext cx="2245659" cy="954107"/>
          </a:xfrm>
          <a:prstGeom prst="rect">
            <a:avLst/>
          </a:prstGeom>
          <a:noFill/>
        </p:spPr>
        <p:txBody>
          <a:bodyPr wrap="square" rtlCol="0">
            <a:spAutoFit/>
          </a:bodyPr>
          <a:lstStyle/>
          <a:p>
            <a:r>
              <a:rPr lang="en-US" sz="1400" dirty="0"/>
              <a:t>Credit: Paul Abel</a:t>
            </a:r>
          </a:p>
          <a:p>
            <a:r>
              <a:rPr lang="en-US" sz="1400" dirty="0"/>
              <a:t>8/23/2021  12” Newtonian </a:t>
            </a:r>
          </a:p>
          <a:p>
            <a:r>
              <a:rPr lang="en-US" sz="1400" dirty="0"/>
              <a:t>NN-WS-6, WS6,BA, SSTB Anti-cyclones</a:t>
            </a:r>
          </a:p>
        </p:txBody>
      </p:sp>
      <p:sp>
        <p:nvSpPr>
          <p:cNvPr id="30" name="TextBox 29">
            <a:extLst>
              <a:ext uri="{FF2B5EF4-FFF2-40B4-BE49-F238E27FC236}">
                <a16:creationId xmlns:a16="http://schemas.microsoft.com/office/drawing/2014/main" id="{207932E3-B6FE-F7D9-083C-D5061344B117}"/>
              </a:ext>
            </a:extLst>
          </p:cNvPr>
          <p:cNvSpPr txBox="1"/>
          <p:nvPr/>
        </p:nvSpPr>
        <p:spPr>
          <a:xfrm>
            <a:off x="5676951" y="5542519"/>
            <a:ext cx="2245659" cy="954107"/>
          </a:xfrm>
          <a:prstGeom prst="rect">
            <a:avLst/>
          </a:prstGeom>
          <a:noFill/>
        </p:spPr>
        <p:txBody>
          <a:bodyPr wrap="square" rtlCol="0">
            <a:spAutoFit/>
          </a:bodyPr>
          <a:lstStyle/>
          <a:p>
            <a:r>
              <a:rPr lang="en-US" sz="1400" dirty="0"/>
              <a:t>Credit:  Gary Walker</a:t>
            </a:r>
          </a:p>
          <a:p>
            <a:r>
              <a:rPr lang="en-US" sz="1400" dirty="0"/>
              <a:t>9/28/2021 10” Cass-</a:t>
            </a:r>
            <a:r>
              <a:rPr lang="en-US" sz="1400" dirty="0" err="1"/>
              <a:t>Mkstv</a:t>
            </a:r>
            <a:endParaRPr lang="en-US" sz="1400" dirty="0"/>
          </a:p>
          <a:p>
            <a:r>
              <a:rPr lang="en-US" sz="1400" dirty="0"/>
              <a:t>NN-WS-6, WS6,BA, SSTB Anti-cyclones</a:t>
            </a:r>
          </a:p>
        </p:txBody>
      </p:sp>
      <p:cxnSp>
        <p:nvCxnSpPr>
          <p:cNvPr id="12" name="Straight Arrow Connector 11">
            <a:extLst>
              <a:ext uri="{FF2B5EF4-FFF2-40B4-BE49-F238E27FC236}">
                <a16:creationId xmlns:a16="http://schemas.microsoft.com/office/drawing/2014/main" id="{DB0D9AAF-17AC-BA21-DB89-13A888CC193C}"/>
              </a:ext>
            </a:extLst>
          </p:cNvPr>
          <p:cNvCxnSpPr>
            <a:cxnSpLocks/>
          </p:cNvCxnSpPr>
          <p:nvPr/>
        </p:nvCxnSpPr>
        <p:spPr>
          <a:xfrm>
            <a:off x="1815354" y="2887874"/>
            <a:ext cx="910690" cy="6849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813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ppt_w</p:attrName>
                                        </p:attrNameLst>
                                      </p:cBhvr>
                                      <p:tavLst>
                                        <p:tav tm="0" fmla="#ppt_w*sin(2.5*pi*$)">
                                          <p:val>
                                            <p:fltVal val="0"/>
                                          </p:val>
                                        </p:tav>
                                        <p:tav tm="100000">
                                          <p:val>
                                            <p:fltVal val="1"/>
                                          </p:val>
                                        </p:tav>
                                      </p:tavLst>
                                    </p:anim>
                                    <p:anim calcmode="lin" valueType="num">
                                      <p:cBhvr>
                                        <p:cTn id="9" dur="2000" fill="hold"/>
                                        <p:tgtEl>
                                          <p:spTgt spid="22"/>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000"/>
                                        <p:tgtEl>
                                          <p:spTgt spid="23"/>
                                        </p:tgtEl>
                                      </p:cBhvr>
                                    </p:animEffect>
                                    <p:anim calcmode="lin" valueType="num">
                                      <p:cBhvr>
                                        <p:cTn id="13" dur="2000" fill="hold"/>
                                        <p:tgtEl>
                                          <p:spTgt spid="23"/>
                                        </p:tgtEl>
                                        <p:attrNameLst>
                                          <p:attrName>ppt_w</p:attrName>
                                        </p:attrNameLst>
                                      </p:cBhvr>
                                      <p:tavLst>
                                        <p:tav tm="0" fmla="#ppt_w*sin(2.5*pi*$)">
                                          <p:val>
                                            <p:fltVal val="0"/>
                                          </p:val>
                                        </p:tav>
                                        <p:tav tm="100000">
                                          <p:val>
                                            <p:fltVal val="1"/>
                                          </p:val>
                                        </p:tav>
                                      </p:tavLst>
                                    </p:anim>
                                    <p:anim calcmode="lin" valueType="num">
                                      <p:cBhvr>
                                        <p:cTn id="14" dur="2000" fill="hold"/>
                                        <p:tgtEl>
                                          <p:spTgt spid="2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anim calcmode="lin" valueType="num">
                                      <p:cBhvr>
                                        <p:cTn id="18" dur="2000" fill="hold"/>
                                        <p:tgtEl>
                                          <p:spTgt spid="8"/>
                                        </p:tgtEl>
                                        <p:attrNameLst>
                                          <p:attrName>ppt_w</p:attrName>
                                        </p:attrNameLst>
                                      </p:cBhvr>
                                      <p:tavLst>
                                        <p:tav tm="0" fmla="#ppt_w*sin(2.5*pi*$)">
                                          <p:val>
                                            <p:fltVal val="0"/>
                                          </p:val>
                                        </p:tav>
                                        <p:tav tm="100000">
                                          <p:val>
                                            <p:fltVal val="1"/>
                                          </p:val>
                                        </p:tav>
                                      </p:tavLst>
                                    </p:anim>
                                    <p:anim calcmode="lin" valueType="num">
                                      <p:cBhvr>
                                        <p:cTn id="19" dur="2000" fill="hold"/>
                                        <p:tgtEl>
                                          <p:spTgt spid="8"/>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000"/>
                                        <p:tgtEl>
                                          <p:spTgt spid="28"/>
                                        </p:tgtEl>
                                      </p:cBhvr>
                                    </p:animEffect>
                                    <p:anim calcmode="lin" valueType="num">
                                      <p:cBhvr>
                                        <p:cTn id="23" dur="2000" fill="hold"/>
                                        <p:tgtEl>
                                          <p:spTgt spid="28"/>
                                        </p:tgtEl>
                                        <p:attrNameLst>
                                          <p:attrName>ppt_w</p:attrName>
                                        </p:attrNameLst>
                                      </p:cBhvr>
                                      <p:tavLst>
                                        <p:tav tm="0" fmla="#ppt_w*sin(2.5*pi*$)">
                                          <p:val>
                                            <p:fltVal val="0"/>
                                          </p:val>
                                        </p:tav>
                                        <p:tav tm="100000">
                                          <p:val>
                                            <p:fltVal val="1"/>
                                          </p:val>
                                        </p:tav>
                                      </p:tavLst>
                                    </p:anim>
                                    <p:anim calcmode="lin" valueType="num">
                                      <p:cBhvr>
                                        <p:cTn id="24" dur="2000" fill="hold"/>
                                        <p:tgtEl>
                                          <p:spTgt spid="28"/>
                                        </p:tgtEl>
                                        <p:attrNameLst>
                                          <p:attrName>ppt_h</p:attrName>
                                        </p:attrNameLst>
                                      </p:cBhvr>
                                      <p:tavLst>
                                        <p:tav tm="0">
                                          <p:val>
                                            <p:strVal val="#ppt_h"/>
                                          </p:val>
                                        </p:tav>
                                        <p:tav tm="100000">
                                          <p:val>
                                            <p:strVal val="#ppt_h"/>
                                          </p:val>
                                        </p:tav>
                                      </p:tavLst>
                                    </p:anim>
                                  </p:childTnLst>
                                </p:cTn>
                              </p:par>
                            </p:childTnLst>
                          </p:cTn>
                        </p:par>
                        <p:par>
                          <p:cTn id="25" fill="hold">
                            <p:stCondLst>
                              <p:cond delay="2000"/>
                            </p:stCondLst>
                            <p:childTnLst>
                              <p:par>
                                <p:cTn id="26" presetID="42" presetClass="entr" presetSubtype="0" fill="hold" nodeType="afterEffect">
                                  <p:stCondLst>
                                    <p:cond delay="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par>
                          <p:cTn id="39" fill="hold">
                            <p:stCondLst>
                              <p:cond delay="4500"/>
                            </p:stCondLst>
                            <p:childTnLst>
                              <p:par>
                                <p:cTn id="40" presetID="42"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par>
                          <p:cTn id="45" fill="hold">
                            <p:stCondLst>
                              <p:cond delay="5500"/>
                            </p:stCondLst>
                            <p:childTnLst>
                              <p:par>
                                <p:cTn id="46" presetID="10" presetClass="entr" presetSubtype="0"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7F265-32AA-B234-9A8C-3BBF6B272A5F}"/>
              </a:ext>
            </a:extLst>
          </p:cNvPr>
          <p:cNvSpPr>
            <a:spLocks noGrp="1"/>
          </p:cNvSpPr>
          <p:nvPr>
            <p:ph type="title"/>
          </p:nvPr>
        </p:nvSpPr>
        <p:spPr>
          <a:xfrm>
            <a:off x="897581" y="325501"/>
            <a:ext cx="10515600" cy="596478"/>
          </a:xfrm>
        </p:spPr>
        <p:txBody>
          <a:bodyPr>
            <a:normAutofit/>
          </a:bodyPr>
          <a:lstStyle/>
          <a:p>
            <a:r>
              <a:rPr lang="en-US" sz="3600" dirty="0"/>
              <a:t>The Tough Stuff</a:t>
            </a:r>
          </a:p>
        </p:txBody>
      </p:sp>
      <p:sp>
        <p:nvSpPr>
          <p:cNvPr id="3" name="Content Placeholder 2">
            <a:extLst>
              <a:ext uri="{FF2B5EF4-FFF2-40B4-BE49-F238E27FC236}">
                <a16:creationId xmlns:a16="http://schemas.microsoft.com/office/drawing/2014/main" id="{45A97395-C441-02A3-DC5D-190CE740D379}"/>
              </a:ext>
            </a:extLst>
          </p:cNvPr>
          <p:cNvSpPr>
            <a:spLocks noGrp="1"/>
          </p:cNvSpPr>
          <p:nvPr>
            <p:ph idx="1"/>
          </p:nvPr>
        </p:nvSpPr>
        <p:spPr>
          <a:xfrm>
            <a:off x="937120" y="3044095"/>
            <a:ext cx="10233800" cy="3292483"/>
          </a:xfrm>
        </p:spPr>
        <p:txBody>
          <a:bodyPr/>
          <a:lstStyle/>
          <a:p>
            <a:pPr marL="0" indent="0">
              <a:buNone/>
            </a:pPr>
            <a:r>
              <a:rPr lang="en-US" dirty="0"/>
              <a:t>“Observing and imaging the Galilean moons, as they transit the planet's disc, can be a challenging feat. Apart from when a Moon is passing over the darker limb regions, most of them will have a similar albedo to Jupiter's bright zones and, unless seeing is perfect, the Moon will become lost in the Jovian background. The one exception to this is </a:t>
            </a:r>
            <a:r>
              <a:rPr lang="en-US" dirty="0">
                <a:solidFill>
                  <a:schemeClr val="accent5">
                    <a:lumMod val="75000"/>
                  </a:schemeClr>
                </a:solidFill>
                <a:effectLst>
                  <a:outerShdw blurRad="38100" dist="38100" dir="2700000" algn="tl">
                    <a:srgbClr val="000000">
                      <a:alpha val="43137"/>
                    </a:srgbClr>
                  </a:outerShdw>
                </a:effectLst>
              </a:rPr>
              <a:t>Calisto</a:t>
            </a:r>
            <a:r>
              <a:rPr lang="en-US" dirty="0"/>
              <a:t>, which is by far the darkest Moon with an albedo of 20%. (Io, Europa and Ganymede have albedos of 61, 64, and 42% compared to Jupiter's average albedo of 43%.)”</a:t>
            </a:r>
          </a:p>
        </p:txBody>
      </p:sp>
      <p:pic>
        <p:nvPicPr>
          <p:cNvPr id="4" name="Picture 3">
            <a:extLst>
              <a:ext uri="{FF2B5EF4-FFF2-40B4-BE49-F238E27FC236}">
                <a16:creationId xmlns:a16="http://schemas.microsoft.com/office/drawing/2014/main" id="{E0D6ED29-E11B-896E-0FA3-8F09BC68D662}"/>
              </a:ext>
            </a:extLst>
          </p:cNvPr>
          <p:cNvPicPr>
            <a:picLocks noChangeAspect="1"/>
          </p:cNvPicPr>
          <p:nvPr/>
        </p:nvPicPr>
        <p:blipFill>
          <a:blip r:embed="rId3"/>
          <a:stretch>
            <a:fillRect/>
          </a:stretch>
        </p:blipFill>
        <p:spPr>
          <a:xfrm>
            <a:off x="985834" y="1173135"/>
            <a:ext cx="8068801" cy="1714739"/>
          </a:xfrm>
          <a:prstGeom prst="rect">
            <a:avLst/>
          </a:prstGeom>
        </p:spPr>
      </p:pic>
      <p:pic>
        <p:nvPicPr>
          <p:cNvPr id="7" name="Picture 6">
            <a:extLst>
              <a:ext uri="{FF2B5EF4-FFF2-40B4-BE49-F238E27FC236}">
                <a16:creationId xmlns:a16="http://schemas.microsoft.com/office/drawing/2014/main" id="{CD8C14C7-7E03-07B1-5FE2-8C504942483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33959" y="1853874"/>
            <a:ext cx="274320" cy="313790"/>
          </a:xfrm>
          <a:prstGeom prst="rect">
            <a:avLst/>
          </a:prstGeom>
        </p:spPr>
      </p:pic>
      <p:pic>
        <p:nvPicPr>
          <p:cNvPr id="8" name="Picture 7">
            <a:extLst>
              <a:ext uri="{FF2B5EF4-FFF2-40B4-BE49-F238E27FC236}">
                <a16:creationId xmlns:a16="http://schemas.microsoft.com/office/drawing/2014/main" id="{DEF8AA92-111E-4F35-6355-4BFF2276E26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977490" y="2213108"/>
            <a:ext cx="274320" cy="274320"/>
          </a:xfrm>
          <a:prstGeom prst="rect">
            <a:avLst/>
          </a:prstGeom>
        </p:spPr>
      </p:pic>
      <p:pic>
        <p:nvPicPr>
          <p:cNvPr id="9" name="Picture 8">
            <a:extLst>
              <a:ext uri="{FF2B5EF4-FFF2-40B4-BE49-F238E27FC236}">
                <a16:creationId xmlns:a16="http://schemas.microsoft.com/office/drawing/2014/main" id="{3A6F1B1F-D756-7623-F47A-408B9A1575E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470978" y="1939064"/>
            <a:ext cx="182880" cy="182880"/>
          </a:xfrm>
          <a:prstGeom prst="rect">
            <a:avLst/>
          </a:prstGeom>
        </p:spPr>
      </p:pic>
      <p:pic>
        <p:nvPicPr>
          <p:cNvPr id="20" name="Picture 19">
            <a:extLst>
              <a:ext uri="{FF2B5EF4-FFF2-40B4-BE49-F238E27FC236}">
                <a16:creationId xmlns:a16="http://schemas.microsoft.com/office/drawing/2014/main" id="{263E95C8-9F63-36A6-6421-875D2966811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801275" y="1939064"/>
            <a:ext cx="182880" cy="182880"/>
          </a:xfrm>
          <a:prstGeom prst="rect">
            <a:avLst/>
          </a:prstGeom>
        </p:spPr>
      </p:pic>
      <p:pic>
        <p:nvPicPr>
          <p:cNvPr id="21" name="Picture 20">
            <a:extLst>
              <a:ext uri="{FF2B5EF4-FFF2-40B4-BE49-F238E27FC236}">
                <a16:creationId xmlns:a16="http://schemas.microsoft.com/office/drawing/2014/main" id="{4297EF6D-2C5C-7743-35AE-BE009AAD7C3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971897" y="1893344"/>
            <a:ext cx="274320" cy="274320"/>
          </a:xfrm>
          <a:prstGeom prst="rect">
            <a:avLst/>
          </a:prstGeom>
        </p:spPr>
      </p:pic>
      <p:pic>
        <p:nvPicPr>
          <p:cNvPr id="22" name="Picture 21">
            <a:extLst>
              <a:ext uri="{FF2B5EF4-FFF2-40B4-BE49-F238E27FC236}">
                <a16:creationId xmlns:a16="http://schemas.microsoft.com/office/drawing/2014/main" id="{290965CA-7850-5DDD-F703-504993DAC6A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470978" y="2290312"/>
            <a:ext cx="182880" cy="182880"/>
          </a:xfrm>
          <a:prstGeom prst="rect">
            <a:avLst/>
          </a:prstGeom>
        </p:spPr>
      </p:pic>
      <p:pic>
        <p:nvPicPr>
          <p:cNvPr id="23" name="Picture 22">
            <a:extLst>
              <a:ext uri="{FF2B5EF4-FFF2-40B4-BE49-F238E27FC236}">
                <a16:creationId xmlns:a16="http://schemas.microsoft.com/office/drawing/2014/main" id="{EDB6E835-BD21-E735-03A3-BBD80E84A70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801275" y="2290312"/>
            <a:ext cx="182880" cy="182880"/>
          </a:xfrm>
          <a:prstGeom prst="rect">
            <a:avLst/>
          </a:prstGeom>
        </p:spPr>
      </p:pic>
      <p:pic>
        <p:nvPicPr>
          <p:cNvPr id="24" name="Picture 23">
            <a:extLst>
              <a:ext uri="{FF2B5EF4-FFF2-40B4-BE49-F238E27FC236}">
                <a16:creationId xmlns:a16="http://schemas.microsoft.com/office/drawing/2014/main" id="{970A101E-0B88-4531-F61C-814D258BE71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470978" y="2606208"/>
            <a:ext cx="182880" cy="182880"/>
          </a:xfrm>
          <a:prstGeom prst="rect">
            <a:avLst/>
          </a:prstGeom>
        </p:spPr>
      </p:pic>
      <p:pic>
        <p:nvPicPr>
          <p:cNvPr id="25" name="Picture 24">
            <a:extLst>
              <a:ext uri="{FF2B5EF4-FFF2-40B4-BE49-F238E27FC236}">
                <a16:creationId xmlns:a16="http://schemas.microsoft.com/office/drawing/2014/main" id="{A79CC994-0C46-DEA2-592E-83E27E33060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801275" y="2606208"/>
            <a:ext cx="182880" cy="182880"/>
          </a:xfrm>
          <a:prstGeom prst="rect">
            <a:avLst/>
          </a:prstGeom>
        </p:spPr>
      </p:pic>
      <p:pic>
        <p:nvPicPr>
          <p:cNvPr id="26" name="Picture 25">
            <a:extLst>
              <a:ext uri="{FF2B5EF4-FFF2-40B4-BE49-F238E27FC236}">
                <a16:creationId xmlns:a16="http://schemas.microsoft.com/office/drawing/2014/main" id="{1FF71999-346A-939B-4410-BC128828B1F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178423" y="2514490"/>
            <a:ext cx="274320" cy="274320"/>
          </a:xfrm>
          <a:prstGeom prst="rect">
            <a:avLst/>
          </a:prstGeom>
        </p:spPr>
      </p:pic>
      <p:pic>
        <p:nvPicPr>
          <p:cNvPr id="27" name="Picture 26">
            <a:extLst>
              <a:ext uri="{FF2B5EF4-FFF2-40B4-BE49-F238E27FC236}">
                <a16:creationId xmlns:a16="http://schemas.microsoft.com/office/drawing/2014/main" id="{2CCD29CF-F620-4B15-5035-35B995DDF0F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989849" y="2587490"/>
            <a:ext cx="182880" cy="182880"/>
          </a:xfrm>
          <a:prstGeom prst="rect">
            <a:avLst/>
          </a:prstGeom>
        </p:spPr>
      </p:pic>
      <p:pic>
        <p:nvPicPr>
          <p:cNvPr id="28" name="Picture 27">
            <a:extLst>
              <a:ext uri="{FF2B5EF4-FFF2-40B4-BE49-F238E27FC236}">
                <a16:creationId xmlns:a16="http://schemas.microsoft.com/office/drawing/2014/main" id="{1C26EC08-1F3C-96B8-4B5F-1FE5BB84987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70627" y="2223864"/>
            <a:ext cx="274320" cy="313790"/>
          </a:xfrm>
          <a:prstGeom prst="rect">
            <a:avLst/>
          </a:prstGeom>
        </p:spPr>
      </p:pic>
      <p:sp>
        <p:nvSpPr>
          <p:cNvPr id="5" name="TextBox 4">
            <a:extLst>
              <a:ext uri="{FF2B5EF4-FFF2-40B4-BE49-F238E27FC236}">
                <a16:creationId xmlns:a16="http://schemas.microsoft.com/office/drawing/2014/main" id="{627A2D92-B97C-123E-ED12-0717B7A15F6F}"/>
              </a:ext>
            </a:extLst>
          </p:cNvPr>
          <p:cNvSpPr txBox="1"/>
          <p:nvPr/>
        </p:nvSpPr>
        <p:spPr>
          <a:xfrm>
            <a:off x="118782" y="6231189"/>
            <a:ext cx="11954436" cy="523220"/>
          </a:xfrm>
          <a:prstGeom prst="rect">
            <a:avLst/>
          </a:prstGeom>
          <a:noFill/>
        </p:spPr>
        <p:txBody>
          <a:bodyPr wrap="square" rtlCol="0">
            <a:spAutoFit/>
          </a:bodyPr>
          <a:lstStyle/>
          <a:p>
            <a:r>
              <a:rPr lang="en-US" sz="1400" dirty="0">
                <a:hlinkClick r:id="rId10"/>
              </a:rPr>
              <a:t>https://www.astronomyclub.xyz/planetary-imaging/the-galilean-moons.html#:~:text=The%20one%20exception%20to%20this%20is%20Callisto%2C%20which,is%20a%20shadow%20of%20one%20of%20the%20moons%21</a:t>
            </a:r>
            <a:r>
              <a:rPr lang="en-US" sz="1400" dirty="0"/>
              <a:t> </a:t>
            </a:r>
          </a:p>
        </p:txBody>
      </p:sp>
      <p:pic>
        <p:nvPicPr>
          <p:cNvPr id="10" name="Picture 9">
            <a:extLst>
              <a:ext uri="{FF2B5EF4-FFF2-40B4-BE49-F238E27FC236}">
                <a16:creationId xmlns:a16="http://schemas.microsoft.com/office/drawing/2014/main" id="{34A86409-4567-E4BA-B383-DDA2082E78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77910" y="421929"/>
            <a:ext cx="2922609" cy="2109698"/>
          </a:xfrm>
          <a:prstGeom prst="rect">
            <a:avLst/>
          </a:prstGeom>
        </p:spPr>
      </p:pic>
      <p:cxnSp>
        <p:nvCxnSpPr>
          <p:cNvPr id="11" name="Straight Arrow Connector 10">
            <a:extLst>
              <a:ext uri="{FF2B5EF4-FFF2-40B4-BE49-F238E27FC236}">
                <a16:creationId xmlns:a16="http://schemas.microsoft.com/office/drawing/2014/main" id="{B152F435-50B0-2B96-55E7-8BCEA4D80071}"/>
              </a:ext>
            </a:extLst>
          </p:cNvPr>
          <p:cNvCxnSpPr>
            <a:cxnSpLocks/>
          </p:cNvCxnSpPr>
          <p:nvPr/>
        </p:nvCxnSpPr>
        <p:spPr>
          <a:xfrm flipV="1">
            <a:off x="9631708" y="1772779"/>
            <a:ext cx="622468" cy="475980"/>
          </a:xfrm>
          <a:prstGeom prst="straightConnector1">
            <a:avLst/>
          </a:prstGeom>
          <a:ln w="28575">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6" name="TextBox 5">
            <a:extLst>
              <a:ext uri="{FF2B5EF4-FFF2-40B4-BE49-F238E27FC236}">
                <a16:creationId xmlns:a16="http://schemas.microsoft.com/office/drawing/2014/main" id="{DCECBCDD-B527-040C-07B6-83A7A4CC5B55}"/>
              </a:ext>
            </a:extLst>
          </p:cNvPr>
          <p:cNvSpPr txBox="1"/>
          <p:nvPr/>
        </p:nvSpPr>
        <p:spPr>
          <a:xfrm>
            <a:off x="9366997" y="2574120"/>
            <a:ext cx="2727960" cy="369332"/>
          </a:xfrm>
          <a:prstGeom prst="rect">
            <a:avLst/>
          </a:prstGeom>
          <a:noFill/>
        </p:spPr>
        <p:txBody>
          <a:bodyPr wrap="square" rtlCol="0">
            <a:spAutoFit/>
          </a:bodyPr>
          <a:lstStyle/>
          <a:p>
            <a:r>
              <a:rPr lang="en-US" dirty="0"/>
              <a:t>Credit: Chris Hooker, BAA</a:t>
            </a:r>
          </a:p>
        </p:txBody>
      </p:sp>
    </p:spTree>
    <p:extLst>
      <p:ext uri="{BB962C8B-B14F-4D97-AF65-F5344CB8AC3E}">
        <p14:creationId xmlns:p14="http://schemas.microsoft.com/office/powerpoint/2010/main" val="2292998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ppt_w</p:attrName>
                                        </p:attrNameLst>
                                      </p:cBhvr>
                                      <p:tavLst>
                                        <p:tav tm="0" fmla="#ppt_w*sin(2.5*pi*$)">
                                          <p:val>
                                            <p:fltVal val="0"/>
                                          </p:val>
                                        </p:tav>
                                        <p:tav tm="100000">
                                          <p:val>
                                            <p:fltVal val="1"/>
                                          </p:val>
                                        </p:tav>
                                      </p:tavLst>
                                    </p:anim>
                                    <p:anim calcmode="lin" valueType="num">
                                      <p:cBhvr>
                                        <p:cTn id="9" dur="2000" fill="hold"/>
                                        <p:tgtEl>
                                          <p:spTgt spid="2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000"/>
                                        <p:tgtEl>
                                          <p:spTgt spid="25"/>
                                        </p:tgtEl>
                                      </p:cBhvr>
                                    </p:animEffect>
                                    <p:anim calcmode="lin" valueType="num">
                                      <p:cBhvr>
                                        <p:cTn id="13" dur="2000" fill="hold"/>
                                        <p:tgtEl>
                                          <p:spTgt spid="25"/>
                                        </p:tgtEl>
                                        <p:attrNameLst>
                                          <p:attrName>ppt_w</p:attrName>
                                        </p:attrNameLst>
                                      </p:cBhvr>
                                      <p:tavLst>
                                        <p:tav tm="0" fmla="#ppt_w*sin(2.5*pi*$)">
                                          <p:val>
                                            <p:fltVal val="0"/>
                                          </p:val>
                                        </p:tav>
                                        <p:tav tm="100000">
                                          <p:val>
                                            <p:fltVal val="1"/>
                                          </p:val>
                                        </p:tav>
                                      </p:tavLst>
                                    </p:anim>
                                    <p:anim calcmode="lin" valueType="num">
                                      <p:cBhvr>
                                        <p:cTn id="14" dur="2000" fill="hold"/>
                                        <p:tgtEl>
                                          <p:spTgt spid="25"/>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000"/>
                                        <p:tgtEl>
                                          <p:spTgt spid="27"/>
                                        </p:tgtEl>
                                      </p:cBhvr>
                                    </p:animEffect>
                                    <p:anim calcmode="lin" valueType="num">
                                      <p:cBhvr>
                                        <p:cTn id="18" dur="2000" fill="hold"/>
                                        <p:tgtEl>
                                          <p:spTgt spid="27"/>
                                        </p:tgtEl>
                                        <p:attrNameLst>
                                          <p:attrName>ppt_w</p:attrName>
                                        </p:attrNameLst>
                                      </p:cBhvr>
                                      <p:tavLst>
                                        <p:tav tm="0" fmla="#ppt_w*sin(2.5*pi*$)">
                                          <p:val>
                                            <p:fltVal val="0"/>
                                          </p:val>
                                        </p:tav>
                                        <p:tav tm="100000">
                                          <p:val>
                                            <p:fltVal val="1"/>
                                          </p:val>
                                        </p:tav>
                                      </p:tavLst>
                                    </p:anim>
                                    <p:anim calcmode="lin" valueType="num">
                                      <p:cBhvr>
                                        <p:cTn id="19" dur="2000" fill="hold"/>
                                        <p:tgtEl>
                                          <p:spTgt spid="27"/>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000"/>
                                        <p:tgtEl>
                                          <p:spTgt spid="26"/>
                                        </p:tgtEl>
                                      </p:cBhvr>
                                    </p:animEffect>
                                    <p:anim calcmode="lin" valueType="num">
                                      <p:cBhvr>
                                        <p:cTn id="23" dur="2000" fill="hold"/>
                                        <p:tgtEl>
                                          <p:spTgt spid="26"/>
                                        </p:tgtEl>
                                        <p:attrNameLst>
                                          <p:attrName>ppt_w</p:attrName>
                                        </p:attrNameLst>
                                      </p:cBhvr>
                                      <p:tavLst>
                                        <p:tav tm="0" fmla="#ppt_w*sin(2.5*pi*$)">
                                          <p:val>
                                            <p:fltVal val="0"/>
                                          </p:val>
                                        </p:tav>
                                        <p:tav tm="100000">
                                          <p:val>
                                            <p:fltVal val="1"/>
                                          </p:val>
                                        </p:tav>
                                      </p:tavLst>
                                    </p:anim>
                                    <p:anim calcmode="lin" valueType="num">
                                      <p:cBhvr>
                                        <p:cTn id="24" dur="2000" fill="hold"/>
                                        <p:tgtEl>
                                          <p:spTgt spid="26"/>
                                        </p:tgtEl>
                                        <p:attrNameLst>
                                          <p:attrName>ppt_h</p:attrName>
                                        </p:attrNameLst>
                                      </p:cBhvr>
                                      <p:tavLst>
                                        <p:tav tm="0">
                                          <p:val>
                                            <p:strVal val="#ppt_h"/>
                                          </p:val>
                                        </p:tav>
                                        <p:tav tm="100000">
                                          <p:val>
                                            <p:strVal val="#ppt_h"/>
                                          </p:val>
                                        </p:tav>
                                      </p:tavLst>
                                    </p:anim>
                                  </p:childTnLst>
                                </p:cTn>
                              </p:par>
                            </p:childTnLst>
                          </p:cTn>
                        </p:par>
                        <p:par>
                          <p:cTn id="25" fill="hold">
                            <p:stCondLst>
                              <p:cond delay="2000"/>
                            </p:stCondLst>
                            <p:childTnLst>
                              <p:par>
                                <p:cTn id="26" presetID="42" presetClass="entr" presetSubtype="0" fill="hold" grpId="0" nodeType="afterEffect">
                                  <p:stCondLst>
                                    <p:cond delay="25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3250"/>
                            </p:stCondLst>
                            <p:childTnLst>
                              <p:par>
                                <p:cTn id="32" presetID="42" presetClass="entr" presetSubtype="0" fill="hold" grpId="0" nodeType="afterEffect">
                                  <p:stCondLst>
                                    <p:cond delay="10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par>
                          <p:cTn id="37" fill="hold">
                            <p:stCondLst>
                              <p:cond delay="5250"/>
                            </p:stCondLst>
                            <p:childTnLst>
                              <p:par>
                                <p:cTn id="38" presetID="42"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par>
                          <p:cTn id="46" fill="hold">
                            <p:stCondLst>
                              <p:cond delay="6250"/>
                            </p:stCondLst>
                            <p:childTnLst>
                              <p:par>
                                <p:cTn id="47" presetID="22" presetClass="entr" presetSubtype="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5253B-E472-684F-4C81-E29DD476150E}"/>
              </a:ext>
            </a:extLst>
          </p:cNvPr>
          <p:cNvSpPr>
            <a:spLocks noGrp="1"/>
          </p:cNvSpPr>
          <p:nvPr>
            <p:ph type="ctrTitle"/>
          </p:nvPr>
        </p:nvSpPr>
        <p:spPr/>
        <p:txBody>
          <a:bodyPr/>
          <a:lstStyle/>
          <a:p>
            <a:r>
              <a:rPr lang="en-US" dirty="0"/>
              <a:t>Imaging Primer</a:t>
            </a:r>
          </a:p>
        </p:txBody>
      </p:sp>
      <p:sp>
        <p:nvSpPr>
          <p:cNvPr id="3" name="Subtitle 2">
            <a:extLst>
              <a:ext uri="{FF2B5EF4-FFF2-40B4-BE49-F238E27FC236}">
                <a16:creationId xmlns:a16="http://schemas.microsoft.com/office/drawing/2014/main" id="{A3090657-F56E-769A-B38B-9BBBA93846B9}"/>
              </a:ext>
            </a:extLst>
          </p:cNvPr>
          <p:cNvSpPr>
            <a:spLocks noGrp="1"/>
          </p:cNvSpPr>
          <p:nvPr>
            <p:ph type="subTitle" idx="1"/>
          </p:nvPr>
        </p:nvSpPr>
        <p:spPr/>
        <p:txBody>
          <a:bodyPr>
            <a:normAutofit/>
          </a:bodyPr>
          <a:lstStyle/>
          <a:p>
            <a:r>
              <a:rPr lang="en-US" sz="2800" dirty="0"/>
              <a:t>Getting Started with Computer Assisted Planetary Imaging</a:t>
            </a:r>
          </a:p>
        </p:txBody>
      </p:sp>
      <p:pic>
        <p:nvPicPr>
          <p:cNvPr id="6" name="ImagingSession">
            <a:hlinkClick r:id="" action="ppaction://media"/>
            <a:extLst>
              <a:ext uri="{FF2B5EF4-FFF2-40B4-BE49-F238E27FC236}">
                <a16:creationId xmlns:a16="http://schemas.microsoft.com/office/drawing/2014/main" id="{59858C87-1730-6AD9-CBD6-3A3F709CA4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98520" y="550035"/>
            <a:ext cx="5394960" cy="3034665"/>
          </a:xfrm>
          <a:prstGeom prst="rect">
            <a:avLst/>
          </a:prstGeom>
        </p:spPr>
      </p:pic>
    </p:spTree>
    <p:extLst>
      <p:ext uri="{BB962C8B-B14F-4D97-AF65-F5344CB8AC3E}">
        <p14:creationId xmlns:p14="http://schemas.microsoft.com/office/powerpoint/2010/main" val="15880945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3CCB0-E451-2DE4-9134-17C5490CC95F}"/>
              </a:ext>
            </a:extLst>
          </p:cNvPr>
          <p:cNvSpPr>
            <a:spLocks noGrp="1"/>
          </p:cNvSpPr>
          <p:nvPr>
            <p:ph type="title"/>
          </p:nvPr>
        </p:nvSpPr>
        <p:spPr>
          <a:xfrm>
            <a:off x="838200" y="365125"/>
            <a:ext cx="10515600" cy="839561"/>
          </a:xfrm>
        </p:spPr>
        <p:txBody>
          <a:bodyPr>
            <a:normAutofit/>
          </a:bodyPr>
          <a:lstStyle/>
          <a:p>
            <a:r>
              <a:rPr lang="en-US" sz="3600" dirty="0"/>
              <a:t>What’s Needed to Start?</a:t>
            </a:r>
          </a:p>
        </p:txBody>
      </p:sp>
      <p:sp>
        <p:nvSpPr>
          <p:cNvPr id="3" name="Content Placeholder 2">
            <a:extLst>
              <a:ext uri="{FF2B5EF4-FFF2-40B4-BE49-F238E27FC236}">
                <a16:creationId xmlns:a16="http://schemas.microsoft.com/office/drawing/2014/main" id="{8B51D2BE-D83D-EF9A-8AF1-F1AB3AC0A2A1}"/>
              </a:ext>
            </a:extLst>
          </p:cNvPr>
          <p:cNvSpPr>
            <a:spLocks noGrp="1"/>
          </p:cNvSpPr>
          <p:nvPr>
            <p:ph idx="1"/>
          </p:nvPr>
        </p:nvSpPr>
        <p:spPr>
          <a:xfrm>
            <a:off x="1016000" y="1306286"/>
            <a:ext cx="10337800" cy="4870677"/>
          </a:xfrm>
        </p:spPr>
        <p:txBody>
          <a:bodyPr>
            <a:normAutofit lnSpcReduction="10000"/>
          </a:bodyPr>
          <a:lstStyle/>
          <a:p>
            <a:r>
              <a:rPr lang="en-US" dirty="0"/>
              <a:t>Telescope</a:t>
            </a:r>
          </a:p>
          <a:p>
            <a:pPr lvl="1"/>
            <a:r>
              <a:rPr lang="en-US" dirty="0"/>
              <a:t>100 mm or greater in aperture</a:t>
            </a:r>
          </a:p>
          <a:p>
            <a:pPr lvl="1"/>
            <a:r>
              <a:rPr lang="en-US" dirty="0"/>
              <a:t>f/ratio &gt; 6</a:t>
            </a:r>
          </a:p>
          <a:p>
            <a:r>
              <a:rPr lang="en-US" dirty="0"/>
              <a:t>Tracking</a:t>
            </a:r>
          </a:p>
          <a:p>
            <a:r>
              <a:rPr lang="en-US" dirty="0"/>
              <a:t>Color video camera</a:t>
            </a:r>
          </a:p>
          <a:p>
            <a:r>
              <a:rPr lang="en-US" dirty="0"/>
              <a:t>Laptop for capture &amp; processing</a:t>
            </a:r>
          </a:p>
          <a:p>
            <a:r>
              <a:rPr lang="en-US" dirty="0"/>
              <a:t>Software (open source)</a:t>
            </a:r>
          </a:p>
          <a:p>
            <a:r>
              <a:rPr lang="en-US" dirty="0"/>
              <a:t>Optional (but recommended)</a:t>
            </a:r>
          </a:p>
          <a:p>
            <a:pPr lvl="1"/>
            <a:r>
              <a:rPr lang="en-US" dirty="0"/>
              <a:t>UV/IR cut filter</a:t>
            </a:r>
          </a:p>
          <a:p>
            <a:pPr lvl="1"/>
            <a:r>
              <a:rPr lang="en-US" dirty="0"/>
              <a:t>Barlow</a:t>
            </a:r>
          </a:p>
          <a:p>
            <a:r>
              <a:rPr lang="en-US" dirty="0"/>
              <a:t>Steady seeing!!</a:t>
            </a:r>
          </a:p>
          <a:p>
            <a:pPr marL="0" indent="0">
              <a:buNone/>
            </a:pPr>
            <a:endParaRPr lang="en-US" dirty="0"/>
          </a:p>
          <a:p>
            <a:pPr lvl="1"/>
            <a:endParaRPr lang="en-US" dirty="0"/>
          </a:p>
        </p:txBody>
      </p:sp>
      <p:pic>
        <p:nvPicPr>
          <p:cNvPr id="5" name="Picture 4">
            <a:extLst>
              <a:ext uri="{FF2B5EF4-FFF2-40B4-BE49-F238E27FC236}">
                <a16:creationId xmlns:a16="http://schemas.microsoft.com/office/drawing/2014/main" id="{AE90B5A6-7BA6-6B59-F5AF-FB93C07BE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53200" y="1470705"/>
            <a:ext cx="5486400" cy="4114800"/>
          </a:xfrm>
          <a:prstGeom prst="rect">
            <a:avLst/>
          </a:prstGeom>
        </p:spPr>
      </p:pic>
    </p:spTree>
    <p:extLst>
      <p:ext uri="{BB962C8B-B14F-4D97-AF65-F5344CB8AC3E}">
        <p14:creationId xmlns:p14="http://schemas.microsoft.com/office/powerpoint/2010/main" val="991485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1000"/>
                                        <p:tgtEl>
                                          <p:spTgt spid="3">
                                            <p:txEl>
                                              <p:pRg st="8" end="8"/>
                                            </p:txEl>
                                          </p:spTgt>
                                        </p:tgtEl>
                                      </p:cBhvr>
                                    </p:animEffect>
                                    <p:anim calcmode="lin" valueType="num">
                                      <p:cBhvr>
                                        <p:cTn id="5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animEffect transition="in" filter="fade">
                                      <p:cBhvr>
                                        <p:cTn id="69" dur="1000"/>
                                        <p:tgtEl>
                                          <p:spTgt spid="3">
                                            <p:txEl>
                                              <p:pRg st="10" end="10"/>
                                            </p:txEl>
                                          </p:spTgt>
                                        </p:tgtEl>
                                      </p:cBhvr>
                                    </p:animEffect>
                                    <p:anim calcmode="lin" valueType="num">
                                      <p:cBhvr>
                                        <p:cTn id="7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812ED-4ED4-3B1A-C6DF-FF28F95A95F1}"/>
              </a:ext>
            </a:extLst>
          </p:cNvPr>
          <p:cNvSpPr>
            <a:spLocks noGrp="1"/>
          </p:cNvSpPr>
          <p:nvPr>
            <p:ph type="title"/>
          </p:nvPr>
        </p:nvSpPr>
        <p:spPr>
          <a:xfrm>
            <a:off x="838200" y="365125"/>
            <a:ext cx="10515600" cy="603063"/>
          </a:xfrm>
        </p:spPr>
        <p:txBody>
          <a:bodyPr>
            <a:normAutofit/>
          </a:bodyPr>
          <a:lstStyle/>
          <a:p>
            <a:r>
              <a:rPr lang="en-US" sz="3600" dirty="0"/>
              <a:t>Video Camera</a:t>
            </a:r>
          </a:p>
        </p:txBody>
      </p:sp>
      <p:sp>
        <p:nvSpPr>
          <p:cNvPr id="3" name="Content Placeholder 2">
            <a:extLst>
              <a:ext uri="{FF2B5EF4-FFF2-40B4-BE49-F238E27FC236}">
                <a16:creationId xmlns:a16="http://schemas.microsoft.com/office/drawing/2014/main" id="{A0B28C96-8D73-128E-EB54-BF2DF1AE7102}"/>
              </a:ext>
            </a:extLst>
          </p:cNvPr>
          <p:cNvSpPr>
            <a:spLocks noGrp="1"/>
          </p:cNvSpPr>
          <p:nvPr>
            <p:ph idx="1"/>
          </p:nvPr>
        </p:nvSpPr>
        <p:spPr>
          <a:xfrm>
            <a:off x="979100" y="1273174"/>
            <a:ext cx="10374700" cy="4724213"/>
          </a:xfrm>
        </p:spPr>
        <p:txBody>
          <a:bodyPr/>
          <a:lstStyle/>
          <a:p>
            <a:r>
              <a:rPr lang="en-US" dirty="0"/>
              <a:t>Wide range of providers</a:t>
            </a:r>
          </a:p>
          <a:p>
            <a:pPr lvl="1"/>
            <a:r>
              <a:rPr lang="en-US" dirty="0"/>
              <a:t>ZWO</a:t>
            </a:r>
          </a:p>
          <a:p>
            <a:pPr lvl="1"/>
            <a:r>
              <a:rPr lang="en-US" dirty="0" err="1"/>
              <a:t>Celestron</a:t>
            </a:r>
            <a:endParaRPr lang="en-US" dirty="0"/>
          </a:p>
          <a:p>
            <a:pPr lvl="1"/>
            <a:r>
              <a:rPr lang="en-US" dirty="0"/>
              <a:t>Imaging Source</a:t>
            </a:r>
          </a:p>
          <a:p>
            <a:pPr lvl="1"/>
            <a:r>
              <a:rPr lang="en-US" dirty="0"/>
              <a:t>QHY</a:t>
            </a:r>
          </a:p>
          <a:p>
            <a:pPr lvl="1"/>
            <a:r>
              <a:rPr lang="en-US" dirty="0"/>
              <a:t>Orion</a:t>
            </a:r>
          </a:p>
          <a:p>
            <a:r>
              <a:rPr lang="en-US" dirty="0"/>
              <a:t>Using your DSLR</a:t>
            </a:r>
          </a:p>
          <a:p>
            <a:pPr lvl="1"/>
            <a:r>
              <a:rPr lang="en-US" dirty="0"/>
              <a:t>Heavy and requires T-Ring adapter</a:t>
            </a:r>
          </a:p>
          <a:p>
            <a:pPr lvl="1"/>
            <a:r>
              <a:rPr lang="en-US" dirty="0"/>
              <a:t>Only in </a:t>
            </a:r>
            <a:r>
              <a:rPr lang="en-US" dirty="0" err="1"/>
              <a:t>debayer</a:t>
            </a:r>
            <a:r>
              <a:rPr lang="en-US" dirty="0"/>
              <a:t> mode</a:t>
            </a:r>
          </a:p>
        </p:txBody>
      </p:sp>
      <p:pic>
        <p:nvPicPr>
          <p:cNvPr id="5" name="Picture 4">
            <a:extLst>
              <a:ext uri="{FF2B5EF4-FFF2-40B4-BE49-F238E27FC236}">
                <a16:creationId xmlns:a16="http://schemas.microsoft.com/office/drawing/2014/main" id="{E0AEE026-6D32-B79D-3550-7047A6C3DF29}"/>
              </a:ext>
            </a:extLst>
          </p:cNvPr>
          <p:cNvPicPr>
            <a:picLocks noChangeAspect="1"/>
          </p:cNvPicPr>
          <p:nvPr/>
        </p:nvPicPr>
        <p:blipFill rotWithShape="1">
          <a:blip r:embed="rId3">
            <a:extLst>
              <a:ext uri="{28A0092B-C50C-407E-A947-70E740481C1C}">
                <a14:useLocalDpi xmlns:a14="http://schemas.microsoft.com/office/drawing/2010/main" val="0"/>
              </a:ext>
            </a:extLst>
          </a:blip>
          <a:srcRect l="12793" t="14283" r="17919" b="28253"/>
          <a:stretch/>
        </p:blipFill>
        <p:spPr>
          <a:xfrm>
            <a:off x="9211571" y="443270"/>
            <a:ext cx="2001329" cy="1659808"/>
          </a:xfrm>
          <a:prstGeom prst="rect">
            <a:avLst/>
          </a:prstGeom>
        </p:spPr>
      </p:pic>
      <p:sp>
        <p:nvSpPr>
          <p:cNvPr id="6" name="TextBox 5">
            <a:extLst>
              <a:ext uri="{FF2B5EF4-FFF2-40B4-BE49-F238E27FC236}">
                <a16:creationId xmlns:a16="http://schemas.microsoft.com/office/drawing/2014/main" id="{783F9950-00B7-A11B-E047-E59B4B70768C}"/>
              </a:ext>
            </a:extLst>
          </p:cNvPr>
          <p:cNvSpPr txBox="1"/>
          <p:nvPr/>
        </p:nvSpPr>
        <p:spPr>
          <a:xfrm>
            <a:off x="195534" y="6117707"/>
            <a:ext cx="11996466" cy="369332"/>
          </a:xfrm>
          <a:prstGeom prst="rect">
            <a:avLst/>
          </a:prstGeom>
          <a:noFill/>
        </p:spPr>
        <p:txBody>
          <a:bodyPr wrap="square" rtlCol="0">
            <a:spAutoFit/>
          </a:bodyPr>
          <a:lstStyle/>
          <a:p>
            <a:r>
              <a:rPr lang="en-US" dirty="0">
                <a:hlinkClick r:id="rId4"/>
              </a:rPr>
              <a:t>https://www.highpointscientific.com/astronomy-hub/post/astro-photography-guides/choosing-the-best-planetary-camera</a:t>
            </a:r>
            <a:r>
              <a:rPr lang="en-US" dirty="0"/>
              <a:t> </a:t>
            </a:r>
          </a:p>
        </p:txBody>
      </p:sp>
    </p:spTree>
    <p:extLst>
      <p:ext uri="{BB962C8B-B14F-4D97-AF65-F5344CB8AC3E}">
        <p14:creationId xmlns:p14="http://schemas.microsoft.com/office/powerpoint/2010/main" val="3772361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0"/>
                                        <p:tgtEl>
                                          <p:spTgt spid="3">
                                            <p:txEl>
                                              <p:pRg st="6" end="6"/>
                                            </p:txEl>
                                          </p:spTgt>
                                        </p:tgtEl>
                                      </p:cBhvr>
                                    </p:animEffect>
                                    <p:anim calcmode="lin" valueType="num">
                                      <p:cBhvr>
                                        <p:cTn id="4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1000"/>
                                        <p:tgtEl>
                                          <p:spTgt spid="3">
                                            <p:txEl>
                                              <p:pRg st="7" end="7"/>
                                            </p:txEl>
                                          </p:spTgt>
                                        </p:tgtEl>
                                      </p:cBhvr>
                                    </p:animEffect>
                                    <p:anim calcmode="lin" valueType="num">
                                      <p:cBhvr>
                                        <p:cTn id="5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1127-330A-CB94-2221-FD8EB3584519}"/>
              </a:ext>
            </a:extLst>
          </p:cNvPr>
          <p:cNvSpPr>
            <a:spLocks noGrp="1"/>
          </p:cNvSpPr>
          <p:nvPr>
            <p:ph type="title"/>
          </p:nvPr>
        </p:nvSpPr>
        <p:spPr>
          <a:xfrm>
            <a:off x="838200" y="338231"/>
            <a:ext cx="10515600" cy="697193"/>
          </a:xfrm>
        </p:spPr>
        <p:txBody>
          <a:bodyPr>
            <a:normAutofit/>
          </a:bodyPr>
          <a:lstStyle/>
          <a:p>
            <a:r>
              <a:rPr lang="en-US" sz="3600" dirty="0"/>
              <a:t>Sample Video Capture Process</a:t>
            </a:r>
          </a:p>
        </p:txBody>
      </p:sp>
      <p:sp>
        <p:nvSpPr>
          <p:cNvPr id="3" name="Content Placeholder 2">
            <a:extLst>
              <a:ext uri="{FF2B5EF4-FFF2-40B4-BE49-F238E27FC236}">
                <a16:creationId xmlns:a16="http://schemas.microsoft.com/office/drawing/2014/main" id="{CB6163CB-00A6-3E20-8883-A41C14A04892}"/>
              </a:ext>
            </a:extLst>
          </p:cNvPr>
          <p:cNvSpPr>
            <a:spLocks noGrp="1"/>
          </p:cNvSpPr>
          <p:nvPr>
            <p:ph idx="1"/>
          </p:nvPr>
        </p:nvSpPr>
        <p:spPr>
          <a:xfrm>
            <a:off x="979099" y="1128432"/>
            <a:ext cx="10719841" cy="4351338"/>
          </a:xfrm>
        </p:spPr>
        <p:txBody>
          <a:bodyPr>
            <a:normAutofit/>
          </a:bodyPr>
          <a:lstStyle/>
          <a:p>
            <a:r>
              <a:rPr lang="en-US" sz="2400" dirty="0"/>
              <a:t>Polar align telescope</a:t>
            </a:r>
          </a:p>
          <a:p>
            <a:pPr marL="0" indent="0">
              <a:buNone/>
            </a:pPr>
            <a:endParaRPr lang="en-US" sz="2400" dirty="0"/>
          </a:p>
        </p:txBody>
      </p:sp>
      <p:pic>
        <p:nvPicPr>
          <p:cNvPr id="9" name="Picture 8">
            <a:extLst>
              <a:ext uri="{FF2B5EF4-FFF2-40B4-BE49-F238E27FC236}">
                <a16:creationId xmlns:a16="http://schemas.microsoft.com/office/drawing/2014/main" id="{F1CE3AB8-A5DE-0FDF-764F-FBA308448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948" y="1128432"/>
            <a:ext cx="5257942" cy="2798582"/>
          </a:xfrm>
          <a:prstGeom prst="rect">
            <a:avLst/>
          </a:prstGeom>
        </p:spPr>
      </p:pic>
    </p:spTree>
    <p:extLst>
      <p:ext uri="{BB962C8B-B14F-4D97-AF65-F5344CB8AC3E}">
        <p14:creationId xmlns:p14="http://schemas.microsoft.com/office/powerpoint/2010/main" val="2960950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xit" presetSubtype="0" fill="hold" nodeType="after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1127-330A-CB94-2221-FD8EB3584519}"/>
              </a:ext>
            </a:extLst>
          </p:cNvPr>
          <p:cNvSpPr>
            <a:spLocks noGrp="1"/>
          </p:cNvSpPr>
          <p:nvPr>
            <p:ph type="title"/>
          </p:nvPr>
        </p:nvSpPr>
        <p:spPr>
          <a:xfrm>
            <a:off x="838200" y="338231"/>
            <a:ext cx="10515600" cy="697193"/>
          </a:xfrm>
        </p:spPr>
        <p:txBody>
          <a:bodyPr>
            <a:normAutofit/>
          </a:bodyPr>
          <a:lstStyle/>
          <a:p>
            <a:r>
              <a:rPr lang="en-US" sz="3600" dirty="0"/>
              <a:t>Sample Video Capture Process</a:t>
            </a:r>
          </a:p>
        </p:txBody>
      </p:sp>
      <p:sp>
        <p:nvSpPr>
          <p:cNvPr id="3" name="Content Placeholder 2">
            <a:extLst>
              <a:ext uri="{FF2B5EF4-FFF2-40B4-BE49-F238E27FC236}">
                <a16:creationId xmlns:a16="http://schemas.microsoft.com/office/drawing/2014/main" id="{CB6163CB-00A6-3E20-8883-A41C14A04892}"/>
              </a:ext>
            </a:extLst>
          </p:cNvPr>
          <p:cNvSpPr>
            <a:spLocks noGrp="1"/>
          </p:cNvSpPr>
          <p:nvPr>
            <p:ph idx="1"/>
          </p:nvPr>
        </p:nvSpPr>
        <p:spPr>
          <a:xfrm>
            <a:off x="979099" y="1128432"/>
            <a:ext cx="10719841" cy="4351338"/>
          </a:xfrm>
        </p:spPr>
        <p:txBody>
          <a:bodyPr>
            <a:normAutofit/>
          </a:bodyPr>
          <a:lstStyle/>
          <a:p>
            <a:r>
              <a:rPr lang="en-US" sz="2400" dirty="0"/>
              <a:t>Polar align telescope</a:t>
            </a:r>
          </a:p>
          <a:p>
            <a:r>
              <a:rPr lang="en-US" sz="2400" dirty="0"/>
              <a:t>Check collimation</a:t>
            </a:r>
          </a:p>
          <a:p>
            <a:endParaRPr lang="en-US" sz="2400" dirty="0"/>
          </a:p>
        </p:txBody>
      </p:sp>
      <p:pic>
        <p:nvPicPr>
          <p:cNvPr id="5" name="Picture 4">
            <a:extLst>
              <a:ext uri="{FF2B5EF4-FFF2-40B4-BE49-F238E27FC236}">
                <a16:creationId xmlns:a16="http://schemas.microsoft.com/office/drawing/2014/main" id="{966B9A33-A89A-A79F-9B4C-D1BEA8D5202B}"/>
              </a:ext>
            </a:extLst>
          </p:cNvPr>
          <p:cNvPicPr>
            <a:picLocks noChangeAspect="1"/>
          </p:cNvPicPr>
          <p:nvPr/>
        </p:nvPicPr>
        <p:blipFill rotWithShape="1">
          <a:blip r:embed="rId3">
            <a:extLst>
              <a:ext uri="{28A0092B-C50C-407E-A947-70E740481C1C}">
                <a14:useLocalDpi xmlns:a14="http://schemas.microsoft.com/office/drawing/2010/main" val="0"/>
              </a:ext>
            </a:extLst>
          </a:blip>
          <a:srcRect l="32201" t="24655" r="32138" b="27044"/>
          <a:stretch/>
        </p:blipFill>
        <p:spPr>
          <a:xfrm rot="5400000">
            <a:off x="8311998" y="523300"/>
            <a:ext cx="3260785" cy="3312544"/>
          </a:xfrm>
          <a:prstGeom prst="rect">
            <a:avLst/>
          </a:prstGeom>
        </p:spPr>
      </p:pic>
    </p:spTree>
    <p:extLst>
      <p:ext uri="{BB962C8B-B14F-4D97-AF65-F5344CB8AC3E}">
        <p14:creationId xmlns:p14="http://schemas.microsoft.com/office/powerpoint/2010/main" val="4235967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xit" presetSubtype="0" fill="hold" nodeType="with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1127-330A-CB94-2221-FD8EB3584519}"/>
              </a:ext>
            </a:extLst>
          </p:cNvPr>
          <p:cNvSpPr>
            <a:spLocks noGrp="1"/>
          </p:cNvSpPr>
          <p:nvPr>
            <p:ph type="title"/>
          </p:nvPr>
        </p:nvSpPr>
        <p:spPr>
          <a:xfrm>
            <a:off x="838200" y="338231"/>
            <a:ext cx="10515600" cy="697193"/>
          </a:xfrm>
        </p:spPr>
        <p:txBody>
          <a:bodyPr>
            <a:normAutofit/>
          </a:bodyPr>
          <a:lstStyle/>
          <a:p>
            <a:r>
              <a:rPr lang="en-US" sz="3600" dirty="0"/>
              <a:t>Sample Video Capture Process</a:t>
            </a:r>
          </a:p>
        </p:txBody>
      </p:sp>
      <p:sp>
        <p:nvSpPr>
          <p:cNvPr id="3" name="Content Placeholder 2">
            <a:extLst>
              <a:ext uri="{FF2B5EF4-FFF2-40B4-BE49-F238E27FC236}">
                <a16:creationId xmlns:a16="http://schemas.microsoft.com/office/drawing/2014/main" id="{CB6163CB-00A6-3E20-8883-A41C14A04892}"/>
              </a:ext>
            </a:extLst>
          </p:cNvPr>
          <p:cNvSpPr>
            <a:spLocks noGrp="1"/>
          </p:cNvSpPr>
          <p:nvPr>
            <p:ph idx="1"/>
          </p:nvPr>
        </p:nvSpPr>
        <p:spPr>
          <a:xfrm>
            <a:off x="979099" y="1128432"/>
            <a:ext cx="10719841" cy="4351338"/>
          </a:xfrm>
        </p:spPr>
        <p:txBody>
          <a:bodyPr>
            <a:normAutofit/>
          </a:bodyPr>
          <a:lstStyle/>
          <a:p>
            <a:r>
              <a:rPr lang="en-US" sz="2400" dirty="0"/>
              <a:t>Polar align telescope</a:t>
            </a:r>
          </a:p>
          <a:p>
            <a:r>
              <a:rPr lang="en-US" sz="2400" dirty="0"/>
              <a:t>Check collimation</a:t>
            </a:r>
          </a:p>
          <a:p>
            <a:r>
              <a:rPr lang="en-US" sz="2400" dirty="0"/>
              <a:t>Align finder scope</a:t>
            </a:r>
          </a:p>
        </p:txBody>
      </p:sp>
      <p:pic>
        <p:nvPicPr>
          <p:cNvPr id="7" name="Picture 6">
            <a:extLst>
              <a:ext uri="{FF2B5EF4-FFF2-40B4-BE49-F238E27FC236}">
                <a16:creationId xmlns:a16="http://schemas.microsoft.com/office/drawing/2014/main" id="{AB540F65-D49A-294F-9C2F-43DDEB187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774192"/>
            <a:ext cx="3200400" cy="2654808"/>
          </a:xfrm>
          <a:prstGeom prst="rect">
            <a:avLst/>
          </a:prstGeom>
        </p:spPr>
      </p:pic>
    </p:spTree>
    <p:extLst>
      <p:ext uri="{BB962C8B-B14F-4D97-AF65-F5344CB8AC3E}">
        <p14:creationId xmlns:p14="http://schemas.microsoft.com/office/powerpoint/2010/main" val="2229283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1500"/>
                            </p:stCondLst>
                            <p:childTnLst>
                              <p:par>
                                <p:cTn id="29" presetID="10" presetClass="exit" presetSubtype="0" fill="hold" nodeType="after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1127-330A-CB94-2221-FD8EB3584519}"/>
              </a:ext>
            </a:extLst>
          </p:cNvPr>
          <p:cNvSpPr>
            <a:spLocks noGrp="1"/>
          </p:cNvSpPr>
          <p:nvPr>
            <p:ph type="title"/>
          </p:nvPr>
        </p:nvSpPr>
        <p:spPr>
          <a:xfrm>
            <a:off x="838200" y="338231"/>
            <a:ext cx="10515600" cy="697193"/>
          </a:xfrm>
        </p:spPr>
        <p:txBody>
          <a:bodyPr>
            <a:normAutofit/>
          </a:bodyPr>
          <a:lstStyle/>
          <a:p>
            <a:r>
              <a:rPr lang="en-US" sz="3600" dirty="0"/>
              <a:t>Sample Video Capture Process</a:t>
            </a:r>
          </a:p>
        </p:txBody>
      </p:sp>
      <p:sp>
        <p:nvSpPr>
          <p:cNvPr id="3" name="Content Placeholder 2">
            <a:extLst>
              <a:ext uri="{FF2B5EF4-FFF2-40B4-BE49-F238E27FC236}">
                <a16:creationId xmlns:a16="http://schemas.microsoft.com/office/drawing/2014/main" id="{CB6163CB-00A6-3E20-8883-A41C14A04892}"/>
              </a:ext>
            </a:extLst>
          </p:cNvPr>
          <p:cNvSpPr>
            <a:spLocks noGrp="1"/>
          </p:cNvSpPr>
          <p:nvPr>
            <p:ph idx="1"/>
          </p:nvPr>
        </p:nvSpPr>
        <p:spPr>
          <a:xfrm>
            <a:off x="979099" y="1128432"/>
            <a:ext cx="10719841" cy="4351338"/>
          </a:xfrm>
        </p:spPr>
        <p:txBody>
          <a:bodyPr>
            <a:normAutofit/>
          </a:bodyPr>
          <a:lstStyle/>
          <a:p>
            <a:r>
              <a:rPr lang="en-US" sz="2400" dirty="0"/>
              <a:t>Polar align telescope</a:t>
            </a:r>
          </a:p>
          <a:p>
            <a:r>
              <a:rPr lang="en-US" sz="2400" dirty="0"/>
              <a:t>Check collimation</a:t>
            </a:r>
          </a:p>
          <a:p>
            <a:r>
              <a:rPr lang="en-US" sz="2400" dirty="0"/>
              <a:t>Align finder scope</a:t>
            </a:r>
          </a:p>
          <a:p>
            <a:r>
              <a:rPr lang="en-US" sz="2400" dirty="0"/>
              <a:t>Insert Barlow and camera, check balance</a:t>
            </a:r>
          </a:p>
        </p:txBody>
      </p:sp>
      <p:pic>
        <p:nvPicPr>
          <p:cNvPr id="6" name="Picture 5">
            <a:extLst>
              <a:ext uri="{FF2B5EF4-FFF2-40B4-BE49-F238E27FC236}">
                <a16:creationId xmlns:a16="http://schemas.microsoft.com/office/drawing/2014/main" id="{3AD52089-D93B-998A-7A11-A8504B1DF2D4}"/>
              </a:ext>
            </a:extLst>
          </p:cNvPr>
          <p:cNvPicPr>
            <a:picLocks noChangeAspect="1"/>
          </p:cNvPicPr>
          <p:nvPr/>
        </p:nvPicPr>
        <p:blipFill rotWithShape="1">
          <a:blip r:embed="rId3">
            <a:extLst>
              <a:ext uri="{28A0092B-C50C-407E-A947-70E740481C1C}">
                <a14:useLocalDpi xmlns:a14="http://schemas.microsoft.com/office/drawing/2010/main" val="0"/>
              </a:ext>
            </a:extLst>
          </a:blip>
          <a:srcRect l="18068" t="32499" r="19683" b="38810"/>
          <a:stretch/>
        </p:blipFill>
        <p:spPr>
          <a:xfrm>
            <a:off x="7906026" y="504089"/>
            <a:ext cx="4064377" cy="2496286"/>
          </a:xfrm>
          <a:prstGeom prst="rect">
            <a:avLst/>
          </a:prstGeom>
        </p:spPr>
      </p:pic>
    </p:spTree>
    <p:extLst>
      <p:ext uri="{BB962C8B-B14F-4D97-AF65-F5344CB8AC3E}">
        <p14:creationId xmlns:p14="http://schemas.microsoft.com/office/powerpoint/2010/main" val="492868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1127-330A-CB94-2221-FD8EB3584519}"/>
              </a:ext>
            </a:extLst>
          </p:cNvPr>
          <p:cNvSpPr>
            <a:spLocks noGrp="1"/>
          </p:cNvSpPr>
          <p:nvPr>
            <p:ph type="title"/>
          </p:nvPr>
        </p:nvSpPr>
        <p:spPr>
          <a:xfrm>
            <a:off x="838200" y="338231"/>
            <a:ext cx="10515600" cy="697193"/>
          </a:xfrm>
        </p:spPr>
        <p:txBody>
          <a:bodyPr>
            <a:normAutofit/>
          </a:bodyPr>
          <a:lstStyle/>
          <a:p>
            <a:r>
              <a:rPr lang="en-US" sz="3600" dirty="0"/>
              <a:t>Sample Video Capture Process</a:t>
            </a:r>
          </a:p>
        </p:txBody>
      </p:sp>
      <p:sp>
        <p:nvSpPr>
          <p:cNvPr id="3" name="Content Placeholder 2">
            <a:extLst>
              <a:ext uri="{FF2B5EF4-FFF2-40B4-BE49-F238E27FC236}">
                <a16:creationId xmlns:a16="http://schemas.microsoft.com/office/drawing/2014/main" id="{CB6163CB-00A6-3E20-8883-A41C14A04892}"/>
              </a:ext>
            </a:extLst>
          </p:cNvPr>
          <p:cNvSpPr>
            <a:spLocks noGrp="1"/>
          </p:cNvSpPr>
          <p:nvPr>
            <p:ph idx="1"/>
          </p:nvPr>
        </p:nvSpPr>
        <p:spPr>
          <a:xfrm>
            <a:off x="979099" y="1128432"/>
            <a:ext cx="10719841" cy="4351338"/>
          </a:xfrm>
        </p:spPr>
        <p:txBody>
          <a:bodyPr>
            <a:normAutofit/>
          </a:bodyPr>
          <a:lstStyle/>
          <a:p>
            <a:r>
              <a:rPr lang="en-US" sz="2400" dirty="0"/>
              <a:t>Polar align telescope</a:t>
            </a:r>
          </a:p>
          <a:p>
            <a:r>
              <a:rPr lang="en-US" sz="2400" dirty="0"/>
              <a:t>Check collimation</a:t>
            </a:r>
          </a:p>
          <a:p>
            <a:r>
              <a:rPr lang="en-US" sz="2400" dirty="0"/>
              <a:t>Align finder scope</a:t>
            </a:r>
          </a:p>
          <a:p>
            <a:r>
              <a:rPr lang="en-US" sz="2400" dirty="0"/>
              <a:t>Insert Barlow and camera, check balance</a:t>
            </a:r>
          </a:p>
          <a:p>
            <a:r>
              <a:rPr lang="en-US" sz="2400" dirty="0"/>
              <a:t>Connect to laptop &amp; launch capture program</a:t>
            </a:r>
          </a:p>
        </p:txBody>
      </p:sp>
      <p:pic>
        <p:nvPicPr>
          <p:cNvPr id="12" name="Picture 11">
            <a:extLst>
              <a:ext uri="{FF2B5EF4-FFF2-40B4-BE49-F238E27FC236}">
                <a16:creationId xmlns:a16="http://schemas.microsoft.com/office/drawing/2014/main" id="{C48AE3E0-BA34-7A02-E9DC-7BD400D80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5389" y="695642"/>
            <a:ext cx="2187512" cy="2601366"/>
          </a:xfrm>
          <a:prstGeom prst="rect">
            <a:avLst/>
          </a:prstGeom>
        </p:spPr>
      </p:pic>
    </p:spTree>
    <p:extLst>
      <p:ext uri="{BB962C8B-B14F-4D97-AF65-F5344CB8AC3E}">
        <p14:creationId xmlns:p14="http://schemas.microsoft.com/office/powerpoint/2010/main" val="3774490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12"/>
                                        </p:tgtEl>
                                        <p:attrNameLst>
                                          <p:attrName>ppt_w</p:attrName>
                                        </p:attrNameLst>
                                      </p:cBhvr>
                                      <p:tavLst>
                                        <p:tav tm="0">
                                          <p:val>
                                            <p:strVal val="ppt_w"/>
                                          </p:val>
                                        </p:tav>
                                        <p:tav tm="100000">
                                          <p:val>
                                            <p:fltVal val="0"/>
                                          </p:val>
                                        </p:tav>
                                      </p:tavLst>
                                    </p:anim>
                                    <p:anim calcmode="lin" valueType="num">
                                      <p:cBhvr>
                                        <p:cTn id="46" dur="500"/>
                                        <p:tgtEl>
                                          <p:spTgt spid="12"/>
                                        </p:tgtEl>
                                        <p:attrNameLst>
                                          <p:attrName>ppt_h</p:attrName>
                                        </p:attrNameLst>
                                      </p:cBhvr>
                                      <p:tavLst>
                                        <p:tav tm="0">
                                          <p:val>
                                            <p:strVal val="ppt_h"/>
                                          </p:val>
                                        </p:tav>
                                        <p:tav tm="100000">
                                          <p:val>
                                            <p:fltVal val="0"/>
                                          </p:val>
                                        </p:tav>
                                      </p:tavLst>
                                    </p:anim>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6C145-D5A0-43FF-BAE4-3C4BB87B7C0C}"/>
              </a:ext>
            </a:extLst>
          </p:cNvPr>
          <p:cNvSpPr>
            <a:spLocks noGrp="1"/>
          </p:cNvSpPr>
          <p:nvPr>
            <p:ph type="title"/>
          </p:nvPr>
        </p:nvSpPr>
        <p:spPr>
          <a:xfrm>
            <a:off x="838200" y="389067"/>
            <a:ext cx="10515600" cy="603964"/>
          </a:xfrm>
        </p:spPr>
        <p:txBody>
          <a:bodyPr>
            <a:normAutofit/>
          </a:bodyPr>
          <a:lstStyle/>
          <a:p>
            <a:r>
              <a:rPr lang="en-US" sz="3600" dirty="0"/>
              <a:t>Visibility!</a:t>
            </a:r>
          </a:p>
        </p:txBody>
      </p:sp>
      <p:sp>
        <p:nvSpPr>
          <p:cNvPr id="3" name="Content Placeholder 2">
            <a:extLst>
              <a:ext uri="{FF2B5EF4-FFF2-40B4-BE49-F238E27FC236}">
                <a16:creationId xmlns:a16="http://schemas.microsoft.com/office/drawing/2014/main" id="{61063254-F406-4344-9FCC-6A063BD8D9E2}"/>
              </a:ext>
            </a:extLst>
          </p:cNvPr>
          <p:cNvSpPr>
            <a:spLocks noGrp="1"/>
          </p:cNvSpPr>
          <p:nvPr>
            <p:ph idx="1"/>
          </p:nvPr>
        </p:nvSpPr>
        <p:spPr>
          <a:xfrm>
            <a:off x="887022" y="1094673"/>
            <a:ext cx="8347557" cy="2535136"/>
          </a:xfrm>
        </p:spPr>
        <p:txBody>
          <a:bodyPr>
            <a:normAutofit lnSpcReduction="10000"/>
          </a:bodyPr>
          <a:lstStyle/>
          <a:p>
            <a:r>
              <a:rPr lang="en-US" dirty="0"/>
              <a:t>Reliably observable 8 months of a year</a:t>
            </a:r>
            <a:endParaRPr lang="en-US" sz="2400" dirty="0"/>
          </a:p>
          <a:p>
            <a:r>
              <a:rPr lang="en-US" sz="3200" dirty="0"/>
              <a:t>11.86 years to complete an orbit with synodic period of 399 days (1.09 years)</a:t>
            </a:r>
          </a:p>
          <a:p>
            <a:pPr lvl="1"/>
            <a:r>
              <a:rPr lang="en-US" sz="2800" dirty="0"/>
              <a:t>Given 12 signs of zodiac, it advances one sign each year, returning to opposition every 13 months</a:t>
            </a:r>
          </a:p>
          <a:p>
            <a:pPr lvl="1"/>
            <a:r>
              <a:rPr lang="en-US" sz="2800" dirty="0"/>
              <a:t>No opposition in 2025</a:t>
            </a:r>
          </a:p>
          <a:p>
            <a:pPr lvl="3"/>
            <a:endParaRPr lang="en-US" sz="2200" dirty="0"/>
          </a:p>
        </p:txBody>
      </p:sp>
      <p:grpSp>
        <p:nvGrpSpPr>
          <p:cNvPr id="7" name="Group 6">
            <a:extLst>
              <a:ext uri="{FF2B5EF4-FFF2-40B4-BE49-F238E27FC236}">
                <a16:creationId xmlns:a16="http://schemas.microsoft.com/office/drawing/2014/main" id="{2AF207CF-B1CE-49B0-8C22-B0A69CE790D1}"/>
              </a:ext>
            </a:extLst>
          </p:cNvPr>
          <p:cNvGrpSpPr/>
          <p:nvPr/>
        </p:nvGrpSpPr>
        <p:grpSpPr>
          <a:xfrm>
            <a:off x="6096000" y="3264145"/>
            <a:ext cx="2794782" cy="3593855"/>
            <a:chOff x="9156623" y="2897970"/>
            <a:chExt cx="2794782" cy="3593855"/>
          </a:xfrm>
        </p:grpSpPr>
        <p:pic>
          <p:nvPicPr>
            <p:cNvPr id="5" name="Picture 4">
              <a:hlinkClick r:id="rId3"/>
              <a:extLst>
                <a:ext uri="{FF2B5EF4-FFF2-40B4-BE49-F238E27FC236}">
                  <a16:creationId xmlns:a16="http://schemas.microsoft.com/office/drawing/2014/main" id="{359FE377-E1BE-4D00-A28F-60BC279907EB}"/>
                </a:ext>
              </a:extLst>
            </p:cNvPr>
            <p:cNvPicPr>
              <a:picLocks noChangeAspect="1"/>
            </p:cNvPicPr>
            <p:nvPr/>
          </p:nvPicPr>
          <p:blipFill>
            <a:blip r:embed="rId4"/>
            <a:stretch>
              <a:fillRect/>
            </a:stretch>
          </p:blipFill>
          <p:spPr>
            <a:xfrm>
              <a:off x="9204960" y="2897970"/>
              <a:ext cx="2689002" cy="3224523"/>
            </a:xfrm>
            <a:prstGeom prst="rect">
              <a:avLst/>
            </a:prstGeom>
          </p:spPr>
        </p:pic>
        <p:sp>
          <p:nvSpPr>
            <p:cNvPr id="6" name="TextBox 5">
              <a:extLst>
                <a:ext uri="{FF2B5EF4-FFF2-40B4-BE49-F238E27FC236}">
                  <a16:creationId xmlns:a16="http://schemas.microsoft.com/office/drawing/2014/main" id="{8D6954DA-0A71-48C9-9206-79C418AB2DCE}"/>
                </a:ext>
              </a:extLst>
            </p:cNvPr>
            <p:cNvSpPr txBox="1"/>
            <p:nvPr/>
          </p:nvSpPr>
          <p:spPr>
            <a:xfrm>
              <a:off x="9156623" y="6122493"/>
              <a:ext cx="2794782" cy="369332"/>
            </a:xfrm>
            <a:prstGeom prst="rect">
              <a:avLst/>
            </a:prstGeom>
            <a:noFill/>
          </p:spPr>
          <p:txBody>
            <a:bodyPr wrap="square" rtlCol="0">
              <a:spAutoFit/>
            </a:bodyPr>
            <a:lstStyle/>
            <a:p>
              <a:r>
                <a:rPr lang="en-US" i="1" dirty="0"/>
                <a:t>Sky &amp; Telescope 08/20/2021</a:t>
              </a:r>
            </a:p>
          </p:txBody>
        </p:sp>
      </p:grpSp>
      <p:sp>
        <p:nvSpPr>
          <p:cNvPr id="8" name="Arrow: Right 7">
            <a:extLst>
              <a:ext uri="{FF2B5EF4-FFF2-40B4-BE49-F238E27FC236}">
                <a16:creationId xmlns:a16="http://schemas.microsoft.com/office/drawing/2014/main" id="{26BD72ED-08D2-4058-AF6F-834B5C620831}"/>
              </a:ext>
            </a:extLst>
          </p:cNvPr>
          <p:cNvSpPr/>
          <p:nvPr/>
        </p:nvSpPr>
        <p:spPr>
          <a:xfrm>
            <a:off x="90486" y="2848449"/>
            <a:ext cx="1292231" cy="60511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rgbClr val="FF0000"/>
                </a:solidFill>
              </a:rPr>
              <a:t>Fun Fact!</a:t>
            </a:r>
          </a:p>
        </p:txBody>
      </p:sp>
      <p:sp>
        <p:nvSpPr>
          <p:cNvPr id="4" name="Rectangle 3">
            <a:extLst>
              <a:ext uri="{FF2B5EF4-FFF2-40B4-BE49-F238E27FC236}">
                <a16:creationId xmlns:a16="http://schemas.microsoft.com/office/drawing/2014/main" id="{8F043879-15FD-4E20-A65C-7B96F2FAD85F}"/>
              </a:ext>
            </a:extLst>
          </p:cNvPr>
          <p:cNvSpPr/>
          <p:nvPr/>
        </p:nvSpPr>
        <p:spPr>
          <a:xfrm>
            <a:off x="6127084" y="4039212"/>
            <a:ext cx="2280109" cy="603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62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1127-330A-CB94-2221-FD8EB3584519}"/>
              </a:ext>
            </a:extLst>
          </p:cNvPr>
          <p:cNvSpPr>
            <a:spLocks noGrp="1"/>
          </p:cNvSpPr>
          <p:nvPr>
            <p:ph type="title"/>
          </p:nvPr>
        </p:nvSpPr>
        <p:spPr>
          <a:xfrm>
            <a:off x="838200" y="338231"/>
            <a:ext cx="10515600" cy="697193"/>
          </a:xfrm>
        </p:spPr>
        <p:txBody>
          <a:bodyPr>
            <a:normAutofit/>
          </a:bodyPr>
          <a:lstStyle/>
          <a:p>
            <a:r>
              <a:rPr lang="en-US" sz="3600" dirty="0"/>
              <a:t>Sample Video Capture Process</a:t>
            </a:r>
          </a:p>
        </p:txBody>
      </p:sp>
      <p:sp>
        <p:nvSpPr>
          <p:cNvPr id="3" name="Content Placeholder 2">
            <a:extLst>
              <a:ext uri="{FF2B5EF4-FFF2-40B4-BE49-F238E27FC236}">
                <a16:creationId xmlns:a16="http://schemas.microsoft.com/office/drawing/2014/main" id="{CB6163CB-00A6-3E20-8883-A41C14A04892}"/>
              </a:ext>
            </a:extLst>
          </p:cNvPr>
          <p:cNvSpPr>
            <a:spLocks noGrp="1"/>
          </p:cNvSpPr>
          <p:nvPr>
            <p:ph idx="1"/>
          </p:nvPr>
        </p:nvSpPr>
        <p:spPr>
          <a:xfrm>
            <a:off x="979099" y="1128432"/>
            <a:ext cx="10719841" cy="4351338"/>
          </a:xfrm>
        </p:spPr>
        <p:txBody>
          <a:bodyPr>
            <a:normAutofit/>
          </a:bodyPr>
          <a:lstStyle/>
          <a:p>
            <a:r>
              <a:rPr lang="en-US" sz="2400" dirty="0"/>
              <a:t>Polar align telescope</a:t>
            </a:r>
          </a:p>
          <a:p>
            <a:r>
              <a:rPr lang="en-US" sz="2400" dirty="0"/>
              <a:t>Check collimation</a:t>
            </a:r>
          </a:p>
          <a:p>
            <a:r>
              <a:rPr lang="en-US" sz="2400" dirty="0"/>
              <a:t>Align finder scope</a:t>
            </a:r>
          </a:p>
          <a:p>
            <a:r>
              <a:rPr lang="en-US" sz="2400" dirty="0"/>
              <a:t>Insert Barlow and camera, check balance</a:t>
            </a:r>
          </a:p>
          <a:p>
            <a:r>
              <a:rPr lang="en-US" sz="2400" dirty="0"/>
              <a:t>Connect to laptop &amp; launch capture program</a:t>
            </a:r>
          </a:p>
          <a:p>
            <a:r>
              <a:rPr lang="en-US" sz="2400" dirty="0"/>
              <a:t>Center planet, focus</a:t>
            </a:r>
          </a:p>
        </p:txBody>
      </p:sp>
      <p:pic>
        <p:nvPicPr>
          <p:cNvPr id="8" name="Online Media 7" title="Focusing Example">
            <a:hlinkClick r:id="" action="ppaction://media"/>
            <a:extLst>
              <a:ext uri="{FF2B5EF4-FFF2-40B4-BE49-F238E27FC236}">
                <a16:creationId xmlns:a16="http://schemas.microsoft.com/office/drawing/2014/main" id="{EF55E69C-FD38-959A-B47E-0483C5B9C1FF}"/>
              </a:ext>
            </a:extLst>
          </p:cNvPr>
          <p:cNvPicPr>
            <a:picLocks noRot="1" noChangeAspect="1"/>
          </p:cNvPicPr>
          <p:nvPr>
            <a:videoFile r:link="rId1"/>
          </p:nvPr>
        </p:nvPicPr>
        <p:blipFill>
          <a:blip r:embed="rId4"/>
          <a:stretch>
            <a:fillRect/>
          </a:stretch>
        </p:blipFill>
        <p:spPr>
          <a:xfrm>
            <a:off x="7167389" y="3429000"/>
            <a:ext cx="4399136" cy="2485512"/>
          </a:xfrm>
          <a:prstGeom prst="rect">
            <a:avLst/>
          </a:prstGeom>
        </p:spPr>
      </p:pic>
      <p:sp>
        <p:nvSpPr>
          <p:cNvPr id="11" name="TextBox 10">
            <a:extLst>
              <a:ext uri="{FF2B5EF4-FFF2-40B4-BE49-F238E27FC236}">
                <a16:creationId xmlns:a16="http://schemas.microsoft.com/office/drawing/2014/main" id="{1B65F884-87A1-67B4-A740-266DE26844B9}"/>
              </a:ext>
            </a:extLst>
          </p:cNvPr>
          <p:cNvSpPr txBox="1"/>
          <p:nvPr/>
        </p:nvSpPr>
        <p:spPr>
          <a:xfrm>
            <a:off x="6805613" y="5914512"/>
            <a:ext cx="5386387" cy="369332"/>
          </a:xfrm>
          <a:prstGeom prst="rect">
            <a:avLst/>
          </a:prstGeom>
          <a:noFill/>
        </p:spPr>
        <p:txBody>
          <a:bodyPr wrap="square" rtlCol="0">
            <a:spAutoFit/>
          </a:bodyPr>
          <a:lstStyle/>
          <a:p>
            <a:r>
              <a:rPr lang="en-US" dirty="0">
                <a:hlinkClick r:id="rId5"/>
              </a:rPr>
              <a:t>https://www.youtube.com/watch?v=RDuDjIvtXWI</a:t>
            </a:r>
            <a:r>
              <a:rPr lang="en-US" dirty="0"/>
              <a:t> </a:t>
            </a:r>
          </a:p>
        </p:txBody>
      </p:sp>
    </p:spTree>
    <p:extLst>
      <p:ext uri="{BB962C8B-B14F-4D97-AF65-F5344CB8AC3E}">
        <p14:creationId xmlns:p14="http://schemas.microsoft.com/office/powerpoint/2010/main" val="2530489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8"/>
                </p:tgtEl>
              </p:cMediaNode>
            </p:video>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8"/>
                                        </p:tgtEl>
                                      </p:cBhvr>
                                    </p:cmd>
                                  </p:childTnLst>
                                </p:cTn>
                              </p:par>
                            </p:childTnLst>
                          </p:cTn>
                        </p:par>
                      </p:childTnLst>
                    </p:cTn>
                  </p:par>
                </p:childTnLst>
              </p:cTn>
              <p:nextCondLst>
                <p:cond evt="onClick" delay="0">
                  <p:tgtEl>
                    <p:spTgt spid="8"/>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1127-330A-CB94-2221-FD8EB3584519}"/>
              </a:ext>
            </a:extLst>
          </p:cNvPr>
          <p:cNvSpPr>
            <a:spLocks noGrp="1"/>
          </p:cNvSpPr>
          <p:nvPr>
            <p:ph type="title"/>
          </p:nvPr>
        </p:nvSpPr>
        <p:spPr>
          <a:xfrm>
            <a:off x="838200" y="338231"/>
            <a:ext cx="10515600" cy="697193"/>
          </a:xfrm>
        </p:spPr>
        <p:txBody>
          <a:bodyPr>
            <a:normAutofit/>
          </a:bodyPr>
          <a:lstStyle/>
          <a:p>
            <a:r>
              <a:rPr lang="en-US" sz="3600" dirty="0"/>
              <a:t>Sample Video Capture Process</a:t>
            </a:r>
          </a:p>
        </p:txBody>
      </p:sp>
      <p:sp>
        <p:nvSpPr>
          <p:cNvPr id="3" name="Content Placeholder 2">
            <a:extLst>
              <a:ext uri="{FF2B5EF4-FFF2-40B4-BE49-F238E27FC236}">
                <a16:creationId xmlns:a16="http://schemas.microsoft.com/office/drawing/2014/main" id="{CB6163CB-00A6-3E20-8883-A41C14A04892}"/>
              </a:ext>
            </a:extLst>
          </p:cNvPr>
          <p:cNvSpPr>
            <a:spLocks noGrp="1"/>
          </p:cNvSpPr>
          <p:nvPr>
            <p:ph idx="1"/>
          </p:nvPr>
        </p:nvSpPr>
        <p:spPr>
          <a:xfrm>
            <a:off x="979099" y="1128432"/>
            <a:ext cx="10719841" cy="4351338"/>
          </a:xfrm>
        </p:spPr>
        <p:txBody>
          <a:bodyPr>
            <a:normAutofit/>
          </a:bodyPr>
          <a:lstStyle/>
          <a:p>
            <a:r>
              <a:rPr lang="en-US" sz="2400" dirty="0"/>
              <a:t>Polar align telescope</a:t>
            </a:r>
          </a:p>
          <a:p>
            <a:r>
              <a:rPr lang="en-US" sz="2400" dirty="0"/>
              <a:t>Check collimation</a:t>
            </a:r>
          </a:p>
          <a:p>
            <a:r>
              <a:rPr lang="en-US" sz="2400" dirty="0"/>
              <a:t>Align finder scope</a:t>
            </a:r>
          </a:p>
          <a:p>
            <a:r>
              <a:rPr lang="en-US" sz="2400" dirty="0"/>
              <a:t>Insert Barlow and camera, check balance</a:t>
            </a:r>
          </a:p>
          <a:p>
            <a:r>
              <a:rPr lang="en-US" sz="2400" dirty="0"/>
              <a:t>Connect to laptop &amp; launch capture program</a:t>
            </a:r>
          </a:p>
          <a:p>
            <a:r>
              <a:rPr lang="en-US" sz="2400" dirty="0"/>
              <a:t>Center planet, focus</a:t>
            </a:r>
          </a:p>
          <a:p>
            <a:r>
              <a:rPr lang="en-US" sz="2400" dirty="0"/>
              <a:t>Set ROI as small as possible</a:t>
            </a:r>
          </a:p>
          <a:p>
            <a:r>
              <a:rPr lang="en-US" sz="2400" dirty="0"/>
              <a:t>Adjust shutter and gain to get best possible fps rate without grainy frames</a:t>
            </a:r>
          </a:p>
          <a:p>
            <a:r>
              <a:rPr lang="en-US" sz="2400" dirty="0"/>
              <a:t>Take series of 1-2 minute videos with </a:t>
            </a:r>
            <a:r>
              <a:rPr lang="en-US" sz="2400" dirty="0" err="1"/>
              <a:t>debayer</a:t>
            </a:r>
            <a:r>
              <a:rPr lang="en-US" sz="2400" dirty="0"/>
              <a:t> turned off</a:t>
            </a:r>
          </a:p>
        </p:txBody>
      </p:sp>
      <p:pic>
        <p:nvPicPr>
          <p:cNvPr id="8" name="Online Media 7" title="Starting Video Capture of Jupiter">
            <a:hlinkClick r:id="" action="ppaction://media"/>
            <a:extLst>
              <a:ext uri="{FF2B5EF4-FFF2-40B4-BE49-F238E27FC236}">
                <a16:creationId xmlns:a16="http://schemas.microsoft.com/office/drawing/2014/main" id="{FD1A6FBA-C8EA-CD19-13D2-AF159F8759BE}"/>
              </a:ext>
            </a:extLst>
          </p:cNvPr>
          <p:cNvPicPr>
            <a:picLocks noRot="1" noChangeAspect="1"/>
          </p:cNvPicPr>
          <p:nvPr>
            <a:videoFile r:link="rId1"/>
          </p:nvPr>
        </p:nvPicPr>
        <p:blipFill>
          <a:blip r:embed="rId4"/>
          <a:stretch>
            <a:fillRect/>
          </a:stretch>
        </p:blipFill>
        <p:spPr>
          <a:xfrm>
            <a:off x="7912100" y="686827"/>
            <a:ext cx="3646488" cy="2060266"/>
          </a:xfrm>
          <a:prstGeom prst="rect">
            <a:avLst/>
          </a:prstGeom>
        </p:spPr>
      </p:pic>
      <p:sp>
        <p:nvSpPr>
          <p:cNvPr id="11" name="TextBox 10">
            <a:extLst>
              <a:ext uri="{FF2B5EF4-FFF2-40B4-BE49-F238E27FC236}">
                <a16:creationId xmlns:a16="http://schemas.microsoft.com/office/drawing/2014/main" id="{6688656B-B8E5-3CB7-CB3A-BDAFB2CE6F1E}"/>
              </a:ext>
            </a:extLst>
          </p:cNvPr>
          <p:cNvSpPr txBox="1"/>
          <p:nvPr/>
        </p:nvSpPr>
        <p:spPr>
          <a:xfrm>
            <a:off x="7329487" y="2819366"/>
            <a:ext cx="5072063" cy="369332"/>
          </a:xfrm>
          <a:prstGeom prst="rect">
            <a:avLst/>
          </a:prstGeom>
          <a:noFill/>
        </p:spPr>
        <p:txBody>
          <a:bodyPr wrap="square" rtlCol="0">
            <a:spAutoFit/>
          </a:bodyPr>
          <a:lstStyle/>
          <a:p>
            <a:r>
              <a:rPr lang="en-US" dirty="0">
                <a:hlinkClick r:id="rId5"/>
              </a:rPr>
              <a:t>https://www.youtube.com/watch?v=XfRybLlt3v4</a:t>
            </a:r>
            <a:r>
              <a:rPr lang="en-US" dirty="0"/>
              <a:t> </a:t>
            </a:r>
          </a:p>
        </p:txBody>
      </p:sp>
    </p:spTree>
    <p:extLst>
      <p:ext uri="{BB962C8B-B14F-4D97-AF65-F5344CB8AC3E}">
        <p14:creationId xmlns:p14="http://schemas.microsoft.com/office/powerpoint/2010/main" val="2154034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42" presetClass="entr" presetSubtype="0" fill="hold" grpId="0" nodeType="after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3" fill="hold" display="0">
                  <p:stCondLst>
                    <p:cond delay="indefinite"/>
                  </p:stCondLst>
                </p:cTn>
                <p:tgtEl>
                  <p:spTgt spid="8"/>
                </p:tgtEl>
              </p:cMediaNode>
            </p:video>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8"/>
                                        </p:tgtEl>
                                      </p:cBhvr>
                                    </p:cmd>
                                  </p:childTnLst>
                                </p:cTn>
                              </p:par>
                            </p:childTnLst>
                          </p:cTn>
                        </p:par>
                      </p:childTnLst>
                    </p:cTn>
                  </p:par>
                </p:childTnLst>
              </p:cTn>
              <p:nextCondLst>
                <p:cond evt="onClick" delay="0">
                  <p:tgtEl>
                    <p:spTgt spid="8"/>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1127-330A-CB94-2221-FD8EB3584519}"/>
              </a:ext>
            </a:extLst>
          </p:cNvPr>
          <p:cNvSpPr>
            <a:spLocks noGrp="1"/>
          </p:cNvSpPr>
          <p:nvPr>
            <p:ph type="title"/>
          </p:nvPr>
        </p:nvSpPr>
        <p:spPr>
          <a:xfrm>
            <a:off x="838200" y="338231"/>
            <a:ext cx="10515600" cy="697193"/>
          </a:xfrm>
        </p:spPr>
        <p:txBody>
          <a:bodyPr>
            <a:normAutofit/>
          </a:bodyPr>
          <a:lstStyle/>
          <a:p>
            <a:r>
              <a:rPr lang="en-US" sz="3600" dirty="0"/>
              <a:t>Sample Video Processing Flow</a:t>
            </a:r>
          </a:p>
        </p:txBody>
      </p:sp>
      <p:sp>
        <p:nvSpPr>
          <p:cNvPr id="3" name="Content Placeholder 2">
            <a:extLst>
              <a:ext uri="{FF2B5EF4-FFF2-40B4-BE49-F238E27FC236}">
                <a16:creationId xmlns:a16="http://schemas.microsoft.com/office/drawing/2014/main" id="{CB6163CB-00A6-3E20-8883-A41C14A04892}"/>
              </a:ext>
            </a:extLst>
          </p:cNvPr>
          <p:cNvSpPr>
            <a:spLocks noGrp="1"/>
          </p:cNvSpPr>
          <p:nvPr>
            <p:ph idx="1"/>
          </p:nvPr>
        </p:nvSpPr>
        <p:spPr>
          <a:xfrm>
            <a:off x="979099" y="1128432"/>
            <a:ext cx="10719841" cy="959160"/>
          </a:xfrm>
        </p:spPr>
        <p:txBody>
          <a:bodyPr>
            <a:normAutofit/>
          </a:bodyPr>
          <a:lstStyle/>
          <a:p>
            <a:r>
              <a:rPr lang="en-US" dirty="0"/>
              <a:t>Planetary Imaging </a:t>
            </a:r>
            <a:r>
              <a:rPr lang="en-US" dirty="0" err="1"/>
              <a:t>PreProcessor</a:t>
            </a:r>
            <a:r>
              <a:rPr lang="en-US" dirty="0"/>
              <a:t> (</a:t>
            </a:r>
            <a:r>
              <a:rPr lang="en-US" dirty="0">
                <a:solidFill>
                  <a:srgbClr val="FFC000"/>
                </a:solidFill>
                <a:effectLst>
                  <a:outerShdw blurRad="38100" dist="38100" dir="2700000" algn="tl">
                    <a:srgbClr val="000000">
                      <a:alpha val="43137"/>
                    </a:srgbClr>
                  </a:outerShdw>
                </a:effectLst>
              </a:rPr>
              <a:t>PIPP</a:t>
            </a:r>
            <a:r>
              <a:rPr lang="en-US" dirty="0"/>
              <a:t>) to </a:t>
            </a:r>
            <a:r>
              <a:rPr lang="en-US" dirty="0" err="1"/>
              <a:t>debayer</a:t>
            </a:r>
            <a:r>
              <a:rPr lang="en-US" dirty="0"/>
              <a:t>, center, crop, and extract best frames into a video</a:t>
            </a:r>
          </a:p>
        </p:txBody>
      </p:sp>
      <p:pic>
        <p:nvPicPr>
          <p:cNvPr id="5" name="Picture 4">
            <a:extLst>
              <a:ext uri="{FF2B5EF4-FFF2-40B4-BE49-F238E27FC236}">
                <a16:creationId xmlns:a16="http://schemas.microsoft.com/office/drawing/2014/main" id="{6C3701E8-4FAC-94F9-5400-BC061ADF1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195" y="2180600"/>
            <a:ext cx="5699412" cy="4047672"/>
          </a:xfrm>
          <a:prstGeom prst="rect">
            <a:avLst/>
          </a:prstGeom>
        </p:spPr>
      </p:pic>
    </p:spTree>
    <p:extLst>
      <p:ext uri="{BB962C8B-B14F-4D97-AF65-F5344CB8AC3E}">
        <p14:creationId xmlns:p14="http://schemas.microsoft.com/office/powerpoint/2010/main" val="1092793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1127-330A-CB94-2221-FD8EB3584519}"/>
              </a:ext>
            </a:extLst>
          </p:cNvPr>
          <p:cNvSpPr>
            <a:spLocks noGrp="1"/>
          </p:cNvSpPr>
          <p:nvPr>
            <p:ph type="title"/>
          </p:nvPr>
        </p:nvSpPr>
        <p:spPr>
          <a:xfrm>
            <a:off x="838200" y="338231"/>
            <a:ext cx="10515600" cy="697193"/>
          </a:xfrm>
        </p:spPr>
        <p:txBody>
          <a:bodyPr>
            <a:normAutofit/>
          </a:bodyPr>
          <a:lstStyle/>
          <a:p>
            <a:r>
              <a:rPr lang="en-US" sz="3600" dirty="0"/>
              <a:t>Sample Video Processing Flow</a:t>
            </a:r>
          </a:p>
        </p:txBody>
      </p:sp>
      <p:sp>
        <p:nvSpPr>
          <p:cNvPr id="3" name="Content Placeholder 2">
            <a:extLst>
              <a:ext uri="{FF2B5EF4-FFF2-40B4-BE49-F238E27FC236}">
                <a16:creationId xmlns:a16="http://schemas.microsoft.com/office/drawing/2014/main" id="{CB6163CB-00A6-3E20-8883-A41C14A04892}"/>
              </a:ext>
            </a:extLst>
          </p:cNvPr>
          <p:cNvSpPr>
            <a:spLocks noGrp="1"/>
          </p:cNvSpPr>
          <p:nvPr>
            <p:ph idx="1"/>
          </p:nvPr>
        </p:nvSpPr>
        <p:spPr>
          <a:xfrm>
            <a:off x="838200" y="935222"/>
            <a:ext cx="10719841" cy="993666"/>
          </a:xfrm>
        </p:spPr>
        <p:txBody>
          <a:bodyPr>
            <a:normAutofit/>
          </a:bodyPr>
          <a:lstStyle/>
          <a:p>
            <a:r>
              <a:rPr lang="en-US" dirty="0">
                <a:solidFill>
                  <a:srgbClr val="FFC000"/>
                </a:solidFill>
                <a:effectLst>
                  <a:outerShdw blurRad="38100" dist="38100" dir="2700000" algn="tl">
                    <a:srgbClr val="000000">
                      <a:alpha val="43137"/>
                    </a:srgbClr>
                  </a:outerShdw>
                </a:effectLst>
              </a:rPr>
              <a:t>Autostakkert3! </a:t>
            </a:r>
            <a:r>
              <a:rPr lang="en-US" dirty="0"/>
              <a:t>to align and stack the best frames from your PIPP output into a TIFF</a:t>
            </a:r>
          </a:p>
        </p:txBody>
      </p:sp>
      <p:pic>
        <p:nvPicPr>
          <p:cNvPr id="5" name="Picture 4">
            <a:extLst>
              <a:ext uri="{FF2B5EF4-FFF2-40B4-BE49-F238E27FC236}">
                <a16:creationId xmlns:a16="http://schemas.microsoft.com/office/drawing/2014/main" id="{19485BA1-9BC4-E187-5EA2-03D7E1A11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339" y="1740246"/>
            <a:ext cx="9257322" cy="5117754"/>
          </a:xfrm>
          <a:prstGeom prst="rect">
            <a:avLst/>
          </a:prstGeom>
        </p:spPr>
      </p:pic>
      <p:cxnSp>
        <p:nvCxnSpPr>
          <p:cNvPr id="7" name="Straight Arrow Connector 6">
            <a:extLst>
              <a:ext uri="{FF2B5EF4-FFF2-40B4-BE49-F238E27FC236}">
                <a16:creationId xmlns:a16="http://schemas.microsoft.com/office/drawing/2014/main" id="{1511799F-7410-5067-32FA-326387EC8CEF}"/>
              </a:ext>
            </a:extLst>
          </p:cNvPr>
          <p:cNvCxnSpPr/>
          <p:nvPr/>
        </p:nvCxnSpPr>
        <p:spPr>
          <a:xfrm>
            <a:off x="8745794" y="3008671"/>
            <a:ext cx="82590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B2E0701-3545-75C9-CAD3-515FB920CAF5}"/>
              </a:ext>
            </a:extLst>
          </p:cNvPr>
          <p:cNvCxnSpPr/>
          <p:nvPr/>
        </p:nvCxnSpPr>
        <p:spPr>
          <a:xfrm>
            <a:off x="8662219" y="3429000"/>
            <a:ext cx="82590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27E3649-2853-6315-76FC-384EB6D9718A}"/>
              </a:ext>
            </a:extLst>
          </p:cNvPr>
          <p:cNvCxnSpPr/>
          <p:nvPr/>
        </p:nvCxnSpPr>
        <p:spPr>
          <a:xfrm>
            <a:off x="8662219" y="3655142"/>
            <a:ext cx="82590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42D2976-9981-B3CE-A989-E9AFA8959EC2}"/>
              </a:ext>
            </a:extLst>
          </p:cNvPr>
          <p:cNvCxnSpPr/>
          <p:nvPr/>
        </p:nvCxnSpPr>
        <p:spPr>
          <a:xfrm>
            <a:off x="838200" y="4731774"/>
            <a:ext cx="82590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6BC467C-61F6-7E23-C795-DC2547DF5F68}"/>
              </a:ext>
            </a:extLst>
          </p:cNvPr>
          <p:cNvCxnSpPr/>
          <p:nvPr/>
        </p:nvCxnSpPr>
        <p:spPr>
          <a:xfrm>
            <a:off x="838200" y="5549192"/>
            <a:ext cx="82590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BAB98C3-C801-7B66-5E71-366EBAB2F686}"/>
              </a:ext>
            </a:extLst>
          </p:cNvPr>
          <p:cNvPicPr>
            <a:picLocks noChangeAspect="1"/>
          </p:cNvPicPr>
          <p:nvPr/>
        </p:nvPicPr>
        <p:blipFill rotWithShape="1">
          <a:blip r:embed="rId4">
            <a:extLst>
              <a:ext uri="{28A0092B-C50C-407E-A947-70E740481C1C}">
                <a14:useLocalDpi xmlns:a14="http://schemas.microsoft.com/office/drawing/2010/main" val="0"/>
              </a:ext>
            </a:extLst>
          </a:blip>
          <a:srcRect l="8277" t="19475" r="35101" b="5850"/>
          <a:stretch/>
        </p:blipFill>
        <p:spPr>
          <a:xfrm>
            <a:off x="2300719" y="2757501"/>
            <a:ext cx="5208542" cy="3823853"/>
          </a:xfrm>
          <a:prstGeom prst="rect">
            <a:avLst/>
          </a:prstGeom>
        </p:spPr>
      </p:pic>
    </p:spTree>
    <p:extLst>
      <p:ext uri="{BB962C8B-B14F-4D97-AF65-F5344CB8AC3E}">
        <p14:creationId xmlns:p14="http://schemas.microsoft.com/office/powerpoint/2010/main" val="1056629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500"/>
                            </p:stCondLst>
                            <p:childTnLst>
                              <p:par>
                                <p:cTn id="42" presetID="1" presetClass="entr" presetSubtype="0" fill="hold" nodeType="afterEffect">
                                  <p:stCondLst>
                                    <p:cond delay="150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1127-330A-CB94-2221-FD8EB3584519}"/>
              </a:ext>
            </a:extLst>
          </p:cNvPr>
          <p:cNvSpPr>
            <a:spLocks noGrp="1"/>
          </p:cNvSpPr>
          <p:nvPr>
            <p:ph type="title"/>
          </p:nvPr>
        </p:nvSpPr>
        <p:spPr>
          <a:xfrm>
            <a:off x="838200" y="338231"/>
            <a:ext cx="10515600" cy="697193"/>
          </a:xfrm>
        </p:spPr>
        <p:txBody>
          <a:bodyPr>
            <a:normAutofit/>
          </a:bodyPr>
          <a:lstStyle/>
          <a:p>
            <a:r>
              <a:rPr lang="en-US" sz="3600" dirty="0"/>
              <a:t>Sample Video Processing Flow</a:t>
            </a:r>
          </a:p>
        </p:txBody>
      </p:sp>
      <p:cxnSp>
        <p:nvCxnSpPr>
          <p:cNvPr id="16" name="Straight Arrow Connector 15">
            <a:extLst>
              <a:ext uri="{FF2B5EF4-FFF2-40B4-BE49-F238E27FC236}">
                <a16:creationId xmlns:a16="http://schemas.microsoft.com/office/drawing/2014/main" id="{F4E93EEF-A0D1-7E85-07FF-AFE8D1C70679}"/>
              </a:ext>
            </a:extLst>
          </p:cNvPr>
          <p:cNvCxnSpPr/>
          <p:nvPr/>
        </p:nvCxnSpPr>
        <p:spPr>
          <a:xfrm>
            <a:off x="9109364" y="5168192"/>
            <a:ext cx="82590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5C7091C-B433-B755-B834-D77521C0D13F}"/>
              </a:ext>
            </a:extLst>
          </p:cNvPr>
          <p:cNvCxnSpPr/>
          <p:nvPr/>
        </p:nvCxnSpPr>
        <p:spPr>
          <a:xfrm>
            <a:off x="6864927" y="3193919"/>
            <a:ext cx="82590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59CC84C-86F2-DC89-836A-072DF9A8CAA9}"/>
              </a:ext>
            </a:extLst>
          </p:cNvPr>
          <p:cNvCxnSpPr/>
          <p:nvPr/>
        </p:nvCxnSpPr>
        <p:spPr>
          <a:xfrm>
            <a:off x="6677891" y="5313665"/>
            <a:ext cx="82590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C3C9009B-3B10-2302-0F4F-09C1281EE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350" y="1271494"/>
            <a:ext cx="9639300" cy="5248275"/>
          </a:xfrm>
          <a:prstGeom prst="rect">
            <a:avLst/>
          </a:prstGeom>
        </p:spPr>
      </p:pic>
    </p:spTree>
    <p:extLst>
      <p:ext uri="{BB962C8B-B14F-4D97-AF65-F5344CB8AC3E}">
        <p14:creationId xmlns:p14="http://schemas.microsoft.com/office/powerpoint/2010/main" val="138301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 presetClass="exit" presetSubtype="0" fill="hold" nodeType="withEffect">
                                  <p:stCondLst>
                                    <p:cond delay="0"/>
                                  </p:stCondLst>
                                  <p:childTnLst>
                                    <p:set>
                                      <p:cBhvr>
                                        <p:cTn id="9" dur="1" fill="hold">
                                          <p:stCondLst>
                                            <p:cond delay="0"/>
                                          </p:stCondLst>
                                        </p:cTn>
                                        <p:tgtEl>
                                          <p:spTgt spid="16"/>
                                        </p:tgtEl>
                                        <p:attrNameLst>
                                          <p:attrName>style.visibility</p:attrName>
                                        </p:attrNameLst>
                                      </p:cBhvr>
                                      <p:to>
                                        <p:strVal val="hidden"/>
                                      </p:to>
                                    </p:set>
                                  </p:childTnLst>
                                </p:cTn>
                              </p:par>
                            </p:childTnLst>
                          </p:cTn>
                        </p:par>
                        <p:par>
                          <p:cTn id="10" fill="hold">
                            <p:stCondLst>
                              <p:cond delay="750"/>
                            </p:stCondLst>
                            <p:childTnLst>
                              <p:par>
                                <p:cTn id="11" presetID="22" presetClass="entr" presetSubtype="8" fill="hold" nodeType="afterEffect">
                                  <p:stCondLst>
                                    <p:cond delay="75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2000"/>
                            </p:stCondLst>
                            <p:childTnLst>
                              <p:par>
                                <p:cTn id="15" presetID="22" presetClass="entr" presetSubtype="8" fill="hold" nodeType="afterEffect">
                                  <p:stCondLst>
                                    <p:cond delay="75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9"/>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1127-330A-CB94-2221-FD8EB3584519}"/>
              </a:ext>
            </a:extLst>
          </p:cNvPr>
          <p:cNvSpPr>
            <a:spLocks noGrp="1"/>
          </p:cNvSpPr>
          <p:nvPr>
            <p:ph type="title"/>
          </p:nvPr>
        </p:nvSpPr>
        <p:spPr>
          <a:xfrm>
            <a:off x="838200" y="338231"/>
            <a:ext cx="10515600" cy="697193"/>
          </a:xfrm>
        </p:spPr>
        <p:txBody>
          <a:bodyPr>
            <a:normAutofit/>
          </a:bodyPr>
          <a:lstStyle/>
          <a:p>
            <a:r>
              <a:rPr lang="en-US" sz="3600" dirty="0"/>
              <a:t>Sample Video Processing Flow</a:t>
            </a:r>
          </a:p>
        </p:txBody>
      </p:sp>
      <p:sp>
        <p:nvSpPr>
          <p:cNvPr id="3" name="Content Placeholder 2">
            <a:extLst>
              <a:ext uri="{FF2B5EF4-FFF2-40B4-BE49-F238E27FC236}">
                <a16:creationId xmlns:a16="http://schemas.microsoft.com/office/drawing/2014/main" id="{CB6163CB-00A6-3E20-8883-A41C14A04892}"/>
              </a:ext>
            </a:extLst>
          </p:cNvPr>
          <p:cNvSpPr>
            <a:spLocks noGrp="1"/>
          </p:cNvSpPr>
          <p:nvPr>
            <p:ph idx="1"/>
          </p:nvPr>
        </p:nvSpPr>
        <p:spPr>
          <a:xfrm>
            <a:off x="979099" y="1128432"/>
            <a:ext cx="10719841" cy="697193"/>
          </a:xfrm>
        </p:spPr>
        <p:txBody>
          <a:bodyPr>
            <a:normAutofit/>
          </a:bodyPr>
          <a:lstStyle/>
          <a:p>
            <a:r>
              <a:rPr lang="en-US" dirty="0">
                <a:solidFill>
                  <a:srgbClr val="FFC000"/>
                </a:solidFill>
                <a:effectLst>
                  <a:outerShdw blurRad="38100" dist="38100" dir="2700000" algn="tl">
                    <a:srgbClr val="000000">
                      <a:alpha val="43137"/>
                    </a:srgbClr>
                  </a:outerShdw>
                </a:effectLst>
              </a:rPr>
              <a:t>Registax6</a:t>
            </a:r>
            <a:r>
              <a:rPr lang="en-US" dirty="0"/>
              <a:t> for wavelet transformation (sharpening)</a:t>
            </a:r>
          </a:p>
        </p:txBody>
      </p:sp>
      <p:pic>
        <p:nvPicPr>
          <p:cNvPr id="5" name="Picture 4">
            <a:extLst>
              <a:ext uri="{FF2B5EF4-FFF2-40B4-BE49-F238E27FC236}">
                <a16:creationId xmlns:a16="http://schemas.microsoft.com/office/drawing/2014/main" id="{FA4D686A-E1C9-E2A1-E5D6-A9C53A83D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099" y="1587754"/>
            <a:ext cx="4806123" cy="4932015"/>
          </a:xfrm>
          <a:prstGeom prst="rect">
            <a:avLst/>
          </a:prstGeom>
        </p:spPr>
      </p:pic>
      <p:pic>
        <p:nvPicPr>
          <p:cNvPr id="7" name="Picture 6">
            <a:extLst>
              <a:ext uri="{FF2B5EF4-FFF2-40B4-BE49-F238E27FC236}">
                <a16:creationId xmlns:a16="http://schemas.microsoft.com/office/drawing/2014/main" id="{60FD963E-B6D5-86AB-BEAE-54C0B0566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451" y="1549607"/>
            <a:ext cx="4940526" cy="5008308"/>
          </a:xfrm>
          <a:prstGeom prst="rect">
            <a:avLst/>
          </a:prstGeom>
        </p:spPr>
      </p:pic>
      <p:sp>
        <p:nvSpPr>
          <p:cNvPr id="8" name="Rectangle 7">
            <a:extLst>
              <a:ext uri="{FF2B5EF4-FFF2-40B4-BE49-F238E27FC236}">
                <a16:creationId xmlns:a16="http://schemas.microsoft.com/office/drawing/2014/main" id="{9CEA69C5-079B-3738-5A2F-1996DEA9B753}"/>
              </a:ext>
            </a:extLst>
          </p:cNvPr>
          <p:cNvSpPr/>
          <p:nvPr/>
        </p:nvSpPr>
        <p:spPr>
          <a:xfrm>
            <a:off x="979099" y="3657600"/>
            <a:ext cx="1505309" cy="22428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958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1127-330A-CB94-2221-FD8EB3584519}"/>
              </a:ext>
            </a:extLst>
          </p:cNvPr>
          <p:cNvSpPr>
            <a:spLocks noGrp="1"/>
          </p:cNvSpPr>
          <p:nvPr>
            <p:ph type="title"/>
          </p:nvPr>
        </p:nvSpPr>
        <p:spPr>
          <a:xfrm>
            <a:off x="838200" y="338231"/>
            <a:ext cx="10515600" cy="697193"/>
          </a:xfrm>
        </p:spPr>
        <p:txBody>
          <a:bodyPr>
            <a:normAutofit/>
          </a:bodyPr>
          <a:lstStyle/>
          <a:p>
            <a:r>
              <a:rPr lang="en-US" sz="3600" dirty="0"/>
              <a:t>Sample Video Processing Flow</a:t>
            </a:r>
          </a:p>
        </p:txBody>
      </p:sp>
      <p:sp>
        <p:nvSpPr>
          <p:cNvPr id="3" name="Content Placeholder 2">
            <a:extLst>
              <a:ext uri="{FF2B5EF4-FFF2-40B4-BE49-F238E27FC236}">
                <a16:creationId xmlns:a16="http://schemas.microsoft.com/office/drawing/2014/main" id="{CB6163CB-00A6-3E20-8883-A41C14A04892}"/>
              </a:ext>
            </a:extLst>
          </p:cNvPr>
          <p:cNvSpPr>
            <a:spLocks noGrp="1"/>
          </p:cNvSpPr>
          <p:nvPr>
            <p:ph idx="1"/>
          </p:nvPr>
        </p:nvSpPr>
        <p:spPr>
          <a:xfrm>
            <a:off x="979099" y="1128432"/>
            <a:ext cx="10719841" cy="697193"/>
          </a:xfrm>
        </p:spPr>
        <p:txBody>
          <a:bodyPr>
            <a:normAutofit fontScale="92500" lnSpcReduction="20000"/>
          </a:bodyPr>
          <a:lstStyle/>
          <a:p>
            <a:r>
              <a:rPr lang="en-US" dirty="0"/>
              <a:t>Finally, a photo editing application of your choice to enhance the </a:t>
            </a:r>
            <a:r>
              <a:rPr lang="en-US" dirty="0" err="1"/>
              <a:t>Registax</a:t>
            </a:r>
            <a:r>
              <a:rPr lang="en-US" dirty="0"/>
              <a:t> sharpened image</a:t>
            </a:r>
          </a:p>
        </p:txBody>
      </p:sp>
      <p:pic>
        <p:nvPicPr>
          <p:cNvPr id="6" name="Picture 5">
            <a:extLst>
              <a:ext uri="{FF2B5EF4-FFF2-40B4-BE49-F238E27FC236}">
                <a16:creationId xmlns:a16="http://schemas.microsoft.com/office/drawing/2014/main" id="{D96997DB-F513-6332-0157-FC1B89327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826" y="1918633"/>
            <a:ext cx="8869680" cy="4798996"/>
          </a:xfrm>
          <a:prstGeom prst="rect">
            <a:avLst/>
          </a:prstGeom>
        </p:spPr>
      </p:pic>
      <p:pic>
        <p:nvPicPr>
          <p:cNvPr id="10" name="Picture 9">
            <a:extLst>
              <a:ext uri="{FF2B5EF4-FFF2-40B4-BE49-F238E27FC236}">
                <a16:creationId xmlns:a16="http://schemas.microsoft.com/office/drawing/2014/main" id="{DC061603-C0FA-8063-C3BD-3621E1EA8ABE}"/>
              </a:ext>
            </a:extLst>
          </p:cNvPr>
          <p:cNvPicPr>
            <a:picLocks noChangeAspect="1"/>
          </p:cNvPicPr>
          <p:nvPr/>
        </p:nvPicPr>
        <p:blipFill rotWithShape="1">
          <a:blip r:embed="rId4">
            <a:extLst>
              <a:ext uri="{28A0092B-C50C-407E-A947-70E740481C1C}">
                <a14:useLocalDpi xmlns:a14="http://schemas.microsoft.com/office/drawing/2010/main" val="0"/>
              </a:ext>
            </a:extLst>
          </a:blip>
          <a:srcRect l="20279" t="21785" r="41730" b="13441"/>
          <a:stretch/>
        </p:blipFill>
        <p:spPr>
          <a:xfrm>
            <a:off x="6504708" y="2896399"/>
            <a:ext cx="3366655" cy="3109547"/>
          </a:xfrm>
          <a:prstGeom prst="rect">
            <a:avLst/>
          </a:prstGeom>
        </p:spPr>
      </p:pic>
    </p:spTree>
    <p:extLst>
      <p:ext uri="{BB962C8B-B14F-4D97-AF65-F5344CB8AC3E}">
        <p14:creationId xmlns:p14="http://schemas.microsoft.com/office/powerpoint/2010/main" val="1668697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250"/>
                            </p:stCondLst>
                            <p:childTnLst>
                              <p:par>
                                <p:cTn id="17" presetID="42" presetClass="entr" presetSubtype="0" fill="hold" nodeType="afterEffect">
                                  <p:stCondLst>
                                    <p:cond delay="1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08D12-74F8-CC35-CC1C-AA5AF00BF47C}"/>
              </a:ext>
            </a:extLst>
          </p:cNvPr>
          <p:cNvSpPr>
            <a:spLocks noGrp="1"/>
          </p:cNvSpPr>
          <p:nvPr>
            <p:ph type="ctrTitle"/>
          </p:nvPr>
        </p:nvSpPr>
        <p:spPr/>
        <p:txBody>
          <a:bodyPr/>
          <a:lstStyle/>
          <a:p>
            <a:r>
              <a:rPr lang="en-US" dirty="0"/>
              <a:t>Armchair Activities</a:t>
            </a:r>
          </a:p>
        </p:txBody>
      </p:sp>
      <p:sp>
        <p:nvSpPr>
          <p:cNvPr id="3" name="Subtitle 2">
            <a:extLst>
              <a:ext uri="{FF2B5EF4-FFF2-40B4-BE49-F238E27FC236}">
                <a16:creationId xmlns:a16="http://schemas.microsoft.com/office/drawing/2014/main" id="{59EEABDC-A32A-8D0F-D5DA-C858010CD692}"/>
              </a:ext>
            </a:extLst>
          </p:cNvPr>
          <p:cNvSpPr>
            <a:spLocks noGrp="1"/>
          </p:cNvSpPr>
          <p:nvPr>
            <p:ph type="subTitle" idx="1"/>
          </p:nvPr>
        </p:nvSpPr>
        <p:spPr/>
        <p:txBody>
          <a:bodyPr/>
          <a:lstStyle/>
          <a:p>
            <a:r>
              <a:rPr lang="en-US" dirty="0"/>
              <a:t>Enjoying Jupiter without a telescope</a:t>
            </a:r>
          </a:p>
        </p:txBody>
      </p:sp>
    </p:spTree>
    <p:extLst>
      <p:ext uri="{BB962C8B-B14F-4D97-AF65-F5344CB8AC3E}">
        <p14:creationId xmlns:p14="http://schemas.microsoft.com/office/powerpoint/2010/main" val="3074247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5B227-BC66-5DB6-EEAB-447A224B099E}"/>
              </a:ext>
            </a:extLst>
          </p:cNvPr>
          <p:cNvSpPr>
            <a:spLocks noGrp="1"/>
          </p:cNvSpPr>
          <p:nvPr>
            <p:ph type="title"/>
          </p:nvPr>
        </p:nvSpPr>
        <p:spPr>
          <a:xfrm>
            <a:off x="838200" y="365126"/>
            <a:ext cx="10515600" cy="687298"/>
          </a:xfrm>
        </p:spPr>
        <p:txBody>
          <a:bodyPr>
            <a:normAutofit/>
          </a:bodyPr>
          <a:lstStyle/>
          <a:p>
            <a:r>
              <a:rPr lang="en-US" sz="3600" dirty="0"/>
              <a:t>Participate in Jovian Vortex Hunter </a:t>
            </a:r>
          </a:p>
        </p:txBody>
      </p:sp>
      <p:sp>
        <p:nvSpPr>
          <p:cNvPr id="3" name="Content Placeholder 2">
            <a:extLst>
              <a:ext uri="{FF2B5EF4-FFF2-40B4-BE49-F238E27FC236}">
                <a16:creationId xmlns:a16="http://schemas.microsoft.com/office/drawing/2014/main" id="{EC2AB7DC-5E3C-147B-8EA9-3D46D01E2FC9}"/>
              </a:ext>
            </a:extLst>
          </p:cNvPr>
          <p:cNvSpPr>
            <a:spLocks noGrp="1"/>
          </p:cNvSpPr>
          <p:nvPr>
            <p:ph idx="1"/>
          </p:nvPr>
        </p:nvSpPr>
        <p:spPr>
          <a:xfrm>
            <a:off x="979100" y="1559569"/>
            <a:ext cx="10233800" cy="1251213"/>
          </a:xfrm>
        </p:spPr>
        <p:txBody>
          <a:bodyPr/>
          <a:lstStyle/>
          <a:p>
            <a:r>
              <a:rPr lang="en-US" dirty="0"/>
              <a:t>This online site seeks input from citizen scientists to identify and catalog vortices seen in Juno images in an effort to better understand Jupiter’s atmosphere.</a:t>
            </a:r>
          </a:p>
        </p:txBody>
      </p:sp>
      <p:pic>
        <p:nvPicPr>
          <p:cNvPr id="5" name="Picture 4">
            <a:extLst>
              <a:ext uri="{FF2B5EF4-FFF2-40B4-BE49-F238E27FC236}">
                <a16:creationId xmlns:a16="http://schemas.microsoft.com/office/drawing/2014/main" id="{045E4CCF-A488-630C-F3F6-63B54F35F944}"/>
              </a:ext>
            </a:extLst>
          </p:cNvPr>
          <p:cNvPicPr>
            <a:picLocks noChangeAspect="1"/>
          </p:cNvPicPr>
          <p:nvPr/>
        </p:nvPicPr>
        <p:blipFill>
          <a:blip r:embed="rId3"/>
          <a:stretch>
            <a:fillRect/>
          </a:stretch>
        </p:blipFill>
        <p:spPr>
          <a:xfrm>
            <a:off x="7638771" y="0"/>
            <a:ext cx="4553229" cy="1251213"/>
          </a:xfrm>
          <a:prstGeom prst="rect">
            <a:avLst/>
          </a:prstGeom>
        </p:spPr>
      </p:pic>
      <p:sp>
        <p:nvSpPr>
          <p:cNvPr id="7" name="TextBox 6">
            <a:extLst>
              <a:ext uri="{FF2B5EF4-FFF2-40B4-BE49-F238E27FC236}">
                <a16:creationId xmlns:a16="http://schemas.microsoft.com/office/drawing/2014/main" id="{90FE416E-9FBA-E14D-A49A-69FFCC6BBC06}"/>
              </a:ext>
            </a:extLst>
          </p:cNvPr>
          <p:cNvSpPr txBox="1"/>
          <p:nvPr/>
        </p:nvSpPr>
        <p:spPr>
          <a:xfrm>
            <a:off x="1120001" y="6031209"/>
            <a:ext cx="10233799" cy="461665"/>
          </a:xfrm>
          <a:prstGeom prst="rect">
            <a:avLst/>
          </a:prstGeom>
          <a:noFill/>
        </p:spPr>
        <p:txBody>
          <a:bodyPr wrap="square">
            <a:spAutoFit/>
          </a:bodyPr>
          <a:lstStyle/>
          <a:p>
            <a:r>
              <a:rPr lang="en-US" sz="2400" dirty="0">
                <a:hlinkClick r:id="rId4"/>
              </a:rPr>
              <a:t>https://www.zooniverse.org/projects/ramanakumars/jovian-vortex-hunter</a:t>
            </a:r>
            <a:r>
              <a:rPr lang="en-US" sz="2400" dirty="0"/>
              <a:t> </a:t>
            </a:r>
          </a:p>
        </p:txBody>
      </p:sp>
      <p:pic>
        <p:nvPicPr>
          <p:cNvPr id="9" name="Picture 8">
            <a:extLst>
              <a:ext uri="{FF2B5EF4-FFF2-40B4-BE49-F238E27FC236}">
                <a16:creationId xmlns:a16="http://schemas.microsoft.com/office/drawing/2014/main" id="{9E202DEA-0A28-2862-3A3C-BBEE081CA8EB}"/>
              </a:ext>
            </a:extLst>
          </p:cNvPr>
          <p:cNvPicPr>
            <a:picLocks noChangeAspect="1"/>
          </p:cNvPicPr>
          <p:nvPr/>
        </p:nvPicPr>
        <p:blipFill>
          <a:blip r:embed="rId5"/>
          <a:stretch>
            <a:fillRect/>
          </a:stretch>
        </p:blipFill>
        <p:spPr>
          <a:xfrm>
            <a:off x="3257972" y="2856592"/>
            <a:ext cx="4902618" cy="3230095"/>
          </a:xfrm>
          <a:prstGeom prst="rect">
            <a:avLst/>
          </a:prstGeom>
        </p:spPr>
      </p:pic>
    </p:spTree>
    <p:extLst>
      <p:ext uri="{BB962C8B-B14F-4D97-AF65-F5344CB8AC3E}">
        <p14:creationId xmlns:p14="http://schemas.microsoft.com/office/powerpoint/2010/main" val="956762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10" presetClass="entr" presetSubtype="0" fill="hold" nodeType="afterEffect">
                                  <p:stCondLst>
                                    <p:cond delay="2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375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B77C6-3C30-E59B-DA37-A88526A28284}"/>
              </a:ext>
            </a:extLst>
          </p:cNvPr>
          <p:cNvSpPr>
            <a:spLocks noGrp="1"/>
          </p:cNvSpPr>
          <p:nvPr>
            <p:ph type="title"/>
          </p:nvPr>
        </p:nvSpPr>
        <p:spPr>
          <a:xfrm>
            <a:off x="838200" y="365125"/>
            <a:ext cx="10515600" cy="928837"/>
          </a:xfrm>
        </p:spPr>
        <p:txBody>
          <a:bodyPr>
            <a:normAutofit/>
          </a:bodyPr>
          <a:lstStyle/>
          <a:p>
            <a:r>
              <a:rPr lang="en-US" sz="3600" dirty="0"/>
              <a:t>Drift Analysis with </a:t>
            </a:r>
            <a:r>
              <a:rPr lang="en-US" sz="3600" dirty="0" err="1"/>
              <a:t>WinJUPOS</a:t>
            </a:r>
            <a:endParaRPr lang="en-US" sz="3600" dirty="0"/>
          </a:p>
        </p:txBody>
      </p:sp>
      <p:sp>
        <p:nvSpPr>
          <p:cNvPr id="3" name="Content Placeholder 2">
            <a:extLst>
              <a:ext uri="{FF2B5EF4-FFF2-40B4-BE49-F238E27FC236}">
                <a16:creationId xmlns:a16="http://schemas.microsoft.com/office/drawing/2014/main" id="{82F24BD1-5B5F-B82C-E856-5A5164917995}"/>
              </a:ext>
            </a:extLst>
          </p:cNvPr>
          <p:cNvSpPr>
            <a:spLocks noGrp="1"/>
          </p:cNvSpPr>
          <p:nvPr>
            <p:ph idx="1"/>
          </p:nvPr>
        </p:nvSpPr>
        <p:spPr>
          <a:xfrm>
            <a:off x="979100" y="1308040"/>
            <a:ext cx="10233800" cy="5058254"/>
          </a:xfrm>
        </p:spPr>
        <p:txBody>
          <a:bodyPr/>
          <a:lstStyle/>
          <a:p>
            <a:r>
              <a:rPr lang="en-US" dirty="0" err="1"/>
              <a:t>WinJUPOS</a:t>
            </a:r>
            <a:r>
              <a:rPr lang="en-US" dirty="0"/>
              <a:t> is a free software app that seeks “to collect precise positions of Jovian cloud features, to analyze them in drift charts, and to examine if and how their movements change in time” </a:t>
            </a:r>
          </a:p>
          <a:p>
            <a:r>
              <a:rPr lang="en-US" dirty="0"/>
              <a:t>Using online images you can identify the Jovian longitude and latitude of a feature and then track  its drift. You can also post them online (or sign up to be a measurer and submit data to </a:t>
            </a:r>
            <a:r>
              <a:rPr lang="en-US" dirty="0" err="1"/>
              <a:t>WinJUPOS</a:t>
            </a:r>
            <a:r>
              <a:rPr lang="en-US" dirty="0"/>
              <a:t>)</a:t>
            </a:r>
          </a:p>
          <a:p>
            <a:r>
              <a:rPr lang="en-US" dirty="0" err="1"/>
              <a:t>WinJUPOS</a:t>
            </a:r>
            <a:r>
              <a:rPr lang="en-US" dirty="0"/>
              <a:t> is an amazing program with lots of functionality, would merit its own talk </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3637378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B402F-4BB2-C670-1BA6-B43EE8368864}"/>
              </a:ext>
            </a:extLst>
          </p:cNvPr>
          <p:cNvSpPr>
            <a:spLocks noGrp="1"/>
          </p:cNvSpPr>
          <p:nvPr>
            <p:ph type="title"/>
          </p:nvPr>
        </p:nvSpPr>
        <p:spPr>
          <a:xfrm>
            <a:off x="838200" y="365126"/>
            <a:ext cx="10515600" cy="781504"/>
          </a:xfrm>
        </p:spPr>
        <p:txBody>
          <a:bodyPr>
            <a:normAutofit/>
          </a:bodyPr>
          <a:lstStyle/>
          <a:p>
            <a:r>
              <a:rPr lang="en-US" sz="3600" dirty="0"/>
              <a:t>Bright!</a:t>
            </a:r>
          </a:p>
        </p:txBody>
      </p:sp>
      <p:sp>
        <p:nvSpPr>
          <p:cNvPr id="3" name="Content Placeholder 2">
            <a:extLst>
              <a:ext uri="{FF2B5EF4-FFF2-40B4-BE49-F238E27FC236}">
                <a16:creationId xmlns:a16="http://schemas.microsoft.com/office/drawing/2014/main" id="{88EB7CA2-6BB2-DDC7-A28D-F838540860BE}"/>
              </a:ext>
            </a:extLst>
          </p:cNvPr>
          <p:cNvSpPr>
            <a:spLocks noGrp="1"/>
          </p:cNvSpPr>
          <p:nvPr>
            <p:ph idx="1"/>
          </p:nvPr>
        </p:nvSpPr>
        <p:spPr>
          <a:xfrm>
            <a:off x="728115" y="1825624"/>
            <a:ext cx="6848343" cy="2862489"/>
          </a:xfrm>
        </p:spPr>
        <p:txBody>
          <a:bodyPr>
            <a:normAutofit lnSpcReduction="10000"/>
          </a:bodyPr>
          <a:lstStyle/>
          <a:p>
            <a:r>
              <a:rPr lang="en-US" dirty="0"/>
              <a:t>4</a:t>
            </a:r>
            <a:r>
              <a:rPr lang="en-US" baseline="30000" dirty="0"/>
              <a:t>th</a:t>
            </a:r>
            <a:r>
              <a:rPr lang="en-US" dirty="0"/>
              <a:t> brightest object (-2.9 at opposition)</a:t>
            </a:r>
            <a:endParaRPr lang="en-US" sz="3600" dirty="0"/>
          </a:p>
          <a:p>
            <a:r>
              <a:rPr lang="en-US" dirty="0"/>
              <a:t>Makes for great conjunctions when pairing with the other bright objects</a:t>
            </a:r>
          </a:p>
          <a:p>
            <a:r>
              <a:rPr lang="en-US" dirty="0"/>
              <a:t>Makes imaging easier (higher fps possible with lower gain)</a:t>
            </a:r>
          </a:p>
          <a:p>
            <a:r>
              <a:rPr lang="en-US" dirty="0"/>
              <a:t>At the eyepiece when visually observing you want a filter to reduce that brightness</a:t>
            </a:r>
          </a:p>
          <a:p>
            <a:endParaRPr lang="en-US" dirty="0"/>
          </a:p>
        </p:txBody>
      </p:sp>
      <p:pic>
        <p:nvPicPr>
          <p:cNvPr id="5" name="Picture 4">
            <a:extLst>
              <a:ext uri="{FF2B5EF4-FFF2-40B4-BE49-F238E27FC236}">
                <a16:creationId xmlns:a16="http://schemas.microsoft.com/office/drawing/2014/main" id="{0578CA32-B964-E3D6-7E8A-396710F1E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657" y="798741"/>
            <a:ext cx="3486432" cy="3715201"/>
          </a:xfrm>
          <a:prstGeom prst="rect">
            <a:avLst/>
          </a:prstGeom>
        </p:spPr>
      </p:pic>
    </p:spTree>
    <p:extLst>
      <p:ext uri="{BB962C8B-B14F-4D97-AF65-F5344CB8AC3E}">
        <p14:creationId xmlns:p14="http://schemas.microsoft.com/office/powerpoint/2010/main" val="2320805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inJUPOS">
            <a:hlinkClick r:id="" action="ppaction://media"/>
            <a:extLst>
              <a:ext uri="{FF2B5EF4-FFF2-40B4-BE49-F238E27FC236}">
                <a16:creationId xmlns:a16="http://schemas.microsoft.com/office/drawing/2014/main" id="{459ACBAB-0C2B-6E45-A53A-F4BE910289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1250" y="350069"/>
            <a:ext cx="11409500" cy="6157861"/>
          </a:xfrm>
          <a:prstGeom prst="rect">
            <a:avLst/>
          </a:prstGeom>
        </p:spPr>
      </p:pic>
      <p:cxnSp>
        <p:nvCxnSpPr>
          <p:cNvPr id="4" name="Straight Arrow Connector 3">
            <a:extLst>
              <a:ext uri="{FF2B5EF4-FFF2-40B4-BE49-F238E27FC236}">
                <a16:creationId xmlns:a16="http://schemas.microsoft.com/office/drawing/2014/main" id="{6FACCA94-1E5F-6D66-901A-64719E09AED9}"/>
              </a:ext>
            </a:extLst>
          </p:cNvPr>
          <p:cNvCxnSpPr/>
          <p:nvPr/>
        </p:nvCxnSpPr>
        <p:spPr>
          <a:xfrm flipH="1" flipV="1">
            <a:off x="7655248" y="2696173"/>
            <a:ext cx="362310" cy="465826"/>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03F5EB5-1593-F890-1AE1-29883723B073}"/>
              </a:ext>
            </a:extLst>
          </p:cNvPr>
          <p:cNvCxnSpPr>
            <a:cxnSpLocks/>
          </p:cNvCxnSpPr>
          <p:nvPr/>
        </p:nvCxnSpPr>
        <p:spPr>
          <a:xfrm>
            <a:off x="2311880" y="1173192"/>
            <a:ext cx="0" cy="690114"/>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0B8EA13-5BDA-7621-53E5-E86AF5B08147}"/>
              </a:ext>
            </a:extLst>
          </p:cNvPr>
          <p:cNvCxnSpPr>
            <a:cxnSpLocks/>
          </p:cNvCxnSpPr>
          <p:nvPr/>
        </p:nvCxnSpPr>
        <p:spPr>
          <a:xfrm>
            <a:off x="4575003" y="1173192"/>
            <a:ext cx="0" cy="690114"/>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5301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150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3000"/>
                            </p:stCondLst>
                            <p:childTnLst>
                              <p:par>
                                <p:cTn id="13" presetID="22" presetClass="entr" presetSubtype="4" fill="hold" nodeType="afterEffect">
                                  <p:stCondLst>
                                    <p:cond delay="1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38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repeatCount="indefinite" fill="hold" display="0">
                  <p:stCondLst>
                    <p:cond delay="indefinite"/>
                  </p:stCondLst>
                  <p:endCondLst>
                    <p:cond evt="onNext" delay="0">
                      <p:tgtEl>
                        <p:sldTgt/>
                      </p:tgtEl>
                    </p:cond>
                  </p:endCondLst>
                </p:cTn>
                <p:tgtEl>
                  <p:spTgt spid="3"/>
                </p:tgtEl>
              </p:cMediaNode>
            </p:video>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743F8-B4D5-21BF-0CA0-CFE4A5555463}"/>
              </a:ext>
            </a:extLst>
          </p:cNvPr>
          <p:cNvSpPr>
            <a:spLocks noGrp="1"/>
          </p:cNvSpPr>
          <p:nvPr>
            <p:ph type="title"/>
          </p:nvPr>
        </p:nvSpPr>
        <p:spPr>
          <a:xfrm>
            <a:off x="838200" y="365126"/>
            <a:ext cx="10515600" cy="773562"/>
          </a:xfrm>
        </p:spPr>
        <p:txBody>
          <a:bodyPr>
            <a:normAutofit/>
          </a:bodyPr>
          <a:lstStyle/>
          <a:p>
            <a:r>
              <a:rPr lang="en-US" sz="3600" dirty="0"/>
              <a:t>Monitor the ALPO Jupiter Groups.IO</a:t>
            </a:r>
          </a:p>
        </p:txBody>
      </p:sp>
      <p:pic>
        <p:nvPicPr>
          <p:cNvPr id="4" name="Picture 3">
            <a:extLst>
              <a:ext uri="{FF2B5EF4-FFF2-40B4-BE49-F238E27FC236}">
                <a16:creationId xmlns:a16="http://schemas.microsoft.com/office/drawing/2014/main" id="{585ED3AB-F883-5F4A-CF4B-FECEFDDAA22E}"/>
              </a:ext>
            </a:extLst>
          </p:cNvPr>
          <p:cNvPicPr>
            <a:picLocks noChangeAspect="1"/>
          </p:cNvPicPr>
          <p:nvPr/>
        </p:nvPicPr>
        <p:blipFill>
          <a:blip r:embed="rId3"/>
          <a:stretch>
            <a:fillRect/>
          </a:stretch>
        </p:blipFill>
        <p:spPr>
          <a:xfrm>
            <a:off x="0" y="1292478"/>
            <a:ext cx="12192000" cy="5565522"/>
          </a:xfrm>
          <a:prstGeom prst="rect">
            <a:avLst/>
          </a:prstGeom>
        </p:spPr>
      </p:pic>
    </p:spTree>
    <p:extLst>
      <p:ext uri="{BB962C8B-B14F-4D97-AF65-F5344CB8AC3E}">
        <p14:creationId xmlns:p14="http://schemas.microsoft.com/office/powerpoint/2010/main" val="2575046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920B-043A-6399-6E3B-945AA1DB9B87}"/>
              </a:ext>
            </a:extLst>
          </p:cNvPr>
          <p:cNvSpPr>
            <a:spLocks noGrp="1"/>
          </p:cNvSpPr>
          <p:nvPr>
            <p:ph type="title"/>
          </p:nvPr>
        </p:nvSpPr>
        <p:spPr>
          <a:xfrm>
            <a:off x="838200" y="365125"/>
            <a:ext cx="10515600" cy="721803"/>
          </a:xfrm>
        </p:spPr>
        <p:txBody>
          <a:bodyPr>
            <a:normAutofit/>
          </a:bodyPr>
          <a:lstStyle/>
          <a:p>
            <a:r>
              <a:rPr lang="en-US" sz="3600" dirty="0"/>
              <a:t>Resources</a:t>
            </a:r>
          </a:p>
        </p:txBody>
      </p:sp>
      <p:sp>
        <p:nvSpPr>
          <p:cNvPr id="3" name="Content Placeholder 2">
            <a:extLst>
              <a:ext uri="{FF2B5EF4-FFF2-40B4-BE49-F238E27FC236}">
                <a16:creationId xmlns:a16="http://schemas.microsoft.com/office/drawing/2014/main" id="{67FEFB77-DFFF-A743-BAF4-C08DAFA191AE}"/>
              </a:ext>
            </a:extLst>
          </p:cNvPr>
          <p:cNvSpPr>
            <a:spLocks noGrp="1"/>
          </p:cNvSpPr>
          <p:nvPr>
            <p:ph idx="1"/>
          </p:nvPr>
        </p:nvSpPr>
        <p:spPr>
          <a:xfrm>
            <a:off x="979100" y="1086928"/>
            <a:ext cx="10233800" cy="5405947"/>
          </a:xfrm>
        </p:spPr>
        <p:txBody>
          <a:bodyPr>
            <a:normAutofit/>
          </a:bodyPr>
          <a:lstStyle/>
          <a:p>
            <a:pPr>
              <a:lnSpc>
                <a:spcPct val="150000"/>
              </a:lnSpc>
            </a:pPr>
            <a:r>
              <a:rPr lang="en-US" dirty="0"/>
              <a:t>Association of Lunar &amp; Planetary Observers</a:t>
            </a:r>
          </a:p>
          <a:p>
            <a:pPr lvl="1">
              <a:lnSpc>
                <a:spcPct val="150000"/>
              </a:lnSpc>
            </a:pPr>
            <a:r>
              <a:rPr lang="en-US" dirty="0"/>
              <a:t>$18/year includes the quarterly journal</a:t>
            </a:r>
            <a:br>
              <a:rPr lang="en-US" dirty="0"/>
            </a:br>
            <a:r>
              <a:rPr lang="en-US" sz="1800" dirty="0">
                <a:hlinkClick r:id="rId3"/>
              </a:rPr>
              <a:t>https://store.astroleague.org/index.php?main_page=product_info&amp;cPath=10&amp;products_id=39</a:t>
            </a:r>
            <a:endParaRPr lang="en-US" sz="1800" dirty="0"/>
          </a:p>
          <a:p>
            <a:pPr lvl="1">
              <a:lnSpc>
                <a:spcPct val="150000"/>
              </a:lnSpc>
            </a:pPr>
            <a:r>
              <a:rPr lang="en-US" dirty="0"/>
              <a:t>ALPO Gallery</a:t>
            </a:r>
            <a:br>
              <a:rPr lang="en-US" dirty="0"/>
            </a:br>
            <a:r>
              <a:rPr lang="en-US" sz="1800" dirty="0">
                <a:hlinkClick r:id="rId4"/>
              </a:rPr>
              <a:t>http://www.alpo-astronomy.org/gallery3/index.php/Jupiter-Images-and-Observations</a:t>
            </a:r>
            <a:r>
              <a:rPr lang="en-US" sz="1800" dirty="0"/>
              <a:t> </a:t>
            </a:r>
          </a:p>
          <a:p>
            <a:pPr lvl="1">
              <a:lnSpc>
                <a:spcPct val="150000"/>
              </a:lnSpc>
            </a:pPr>
            <a:r>
              <a:rPr lang="en-US" dirty="0"/>
              <a:t>Annual Conference (has been virtual since COVID)</a:t>
            </a:r>
            <a:br>
              <a:rPr lang="en-US" dirty="0"/>
            </a:br>
            <a:endParaRPr lang="en-US" sz="1600" dirty="0"/>
          </a:p>
        </p:txBody>
      </p:sp>
      <p:pic>
        <p:nvPicPr>
          <p:cNvPr id="5" name="Picture 4">
            <a:extLst>
              <a:ext uri="{FF2B5EF4-FFF2-40B4-BE49-F238E27FC236}">
                <a16:creationId xmlns:a16="http://schemas.microsoft.com/office/drawing/2014/main" id="{77A454A3-0C6B-A8BD-2D09-2E639B8EF3F4}"/>
              </a:ext>
            </a:extLst>
          </p:cNvPr>
          <p:cNvPicPr>
            <a:picLocks noChangeAspect="1"/>
          </p:cNvPicPr>
          <p:nvPr/>
        </p:nvPicPr>
        <p:blipFill>
          <a:blip r:embed="rId5"/>
          <a:stretch>
            <a:fillRect/>
          </a:stretch>
        </p:blipFill>
        <p:spPr>
          <a:xfrm>
            <a:off x="266578" y="4444830"/>
            <a:ext cx="1885229" cy="2439050"/>
          </a:xfrm>
          <a:prstGeom prst="rect">
            <a:avLst/>
          </a:prstGeom>
        </p:spPr>
      </p:pic>
      <p:pic>
        <p:nvPicPr>
          <p:cNvPr id="7" name="Picture 6">
            <a:extLst>
              <a:ext uri="{FF2B5EF4-FFF2-40B4-BE49-F238E27FC236}">
                <a16:creationId xmlns:a16="http://schemas.microsoft.com/office/drawing/2014/main" id="{EF54AD4B-D831-8FB1-E88C-4AFA23CA2763}"/>
              </a:ext>
            </a:extLst>
          </p:cNvPr>
          <p:cNvPicPr>
            <a:picLocks noChangeAspect="1"/>
          </p:cNvPicPr>
          <p:nvPr/>
        </p:nvPicPr>
        <p:blipFill>
          <a:blip r:embed="rId6"/>
          <a:stretch>
            <a:fillRect/>
          </a:stretch>
        </p:blipFill>
        <p:spPr>
          <a:xfrm>
            <a:off x="2864329" y="4444830"/>
            <a:ext cx="4706007" cy="2305372"/>
          </a:xfrm>
          <a:prstGeom prst="rect">
            <a:avLst/>
          </a:prstGeom>
        </p:spPr>
      </p:pic>
      <p:pic>
        <p:nvPicPr>
          <p:cNvPr id="9" name="Picture 8">
            <a:extLst>
              <a:ext uri="{FF2B5EF4-FFF2-40B4-BE49-F238E27FC236}">
                <a16:creationId xmlns:a16="http://schemas.microsoft.com/office/drawing/2014/main" id="{279CCB84-07C3-A98F-F6DB-A5EC1677F209}"/>
              </a:ext>
            </a:extLst>
          </p:cNvPr>
          <p:cNvPicPr>
            <a:picLocks noChangeAspect="1"/>
          </p:cNvPicPr>
          <p:nvPr/>
        </p:nvPicPr>
        <p:blipFill>
          <a:blip r:embed="rId7"/>
          <a:stretch>
            <a:fillRect/>
          </a:stretch>
        </p:blipFill>
        <p:spPr>
          <a:xfrm>
            <a:off x="7837925" y="4444830"/>
            <a:ext cx="4347456" cy="2305372"/>
          </a:xfrm>
          <a:prstGeom prst="rect">
            <a:avLst/>
          </a:prstGeom>
        </p:spPr>
      </p:pic>
    </p:spTree>
    <p:extLst>
      <p:ext uri="{BB962C8B-B14F-4D97-AF65-F5344CB8AC3E}">
        <p14:creationId xmlns:p14="http://schemas.microsoft.com/office/powerpoint/2010/main" val="345374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920B-043A-6399-6E3B-945AA1DB9B87}"/>
              </a:ext>
            </a:extLst>
          </p:cNvPr>
          <p:cNvSpPr>
            <a:spLocks noGrp="1"/>
          </p:cNvSpPr>
          <p:nvPr>
            <p:ph type="title"/>
          </p:nvPr>
        </p:nvSpPr>
        <p:spPr>
          <a:xfrm>
            <a:off x="838200" y="365125"/>
            <a:ext cx="10515600" cy="721803"/>
          </a:xfrm>
        </p:spPr>
        <p:txBody>
          <a:bodyPr>
            <a:normAutofit/>
          </a:bodyPr>
          <a:lstStyle/>
          <a:p>
            <a:r>
              <a:rPr lang="en-US" sz="3600" dirty="0"/>
              <a:t>Resources</a:t>
            </a:r>
          </a:p>
        </p:txBody>
      </p:sp>
      <p:sp>
        <p:nvSpPr>
          <p:cNvPr id="3" name="Content Placeholder 2">
            <a:extLst>
              <a:ext uri="{FF2B5EF4-FFF2-40B4-BE49-F238E27FC236}">
                <a16:creationId xmlns:a16="http://schemas.microsoft.com/office/drawing/2014/main" id="{67FEFB77-DFFF-A743-BAF4-C08DAFA191AE}"/>
              </a:ext>
            </a:extLst>
          </p:cNvPr>
          <p:cNvSpPr>
            <a:spLocks noGrp="1"/>
          </p:cNvSpPr>
          <p:nvPr>
            <p:ph idx="1"/>
          </p:nvPr>
        </p:nvSpPr>
        <p:spPr>
          <a:xfrm>
            <a:off x="979100" y="1086928"/>
            <a:ext cx="10233800" cy="5405947"/>
          </a:xfrm>
        </p:spPr>
        <p:txBody>
          <a:bodyPr>
            <a:normAutofit/>
          </a:bodyPr>
          <a:lstStyle/>
          <a:p>
            <a:pPr>
              <a:lnSpc>
                <a:spcPct val="150000"/>
              </a:lnSpc>
            </a:pPr>
            <a:r>
              <a:rPr lang="en-US" dirty="0"/>
              <a:t>BAA</a:t>
            </a:r>
            <a:br>
              <a:rPr lang="en-US" dirty="0"/>
            </a:br>
            <a:r>
              <a:rPr lang="en-US" sz="2000" dirty="0">
                <a:hlinkClick r:id="rId3"/>
              </a:rPr>
              <a:t>https://britastro.org/sections/jupiter</a:t>
            </a:r>
            <a:r>
              <a:rPr lang="en-US" sz="2000" dirty="0"/>
              <a:t> </a:t>
            </a:r>
          </a:p>
          <a:p>
            <a:pPr>
              <a:lnSpc>
                <a:spcPct val="150000"/>
              </a:lnSpc>
            </a:pPr>
            <a:r>
              <a:rPr lang="en-US" dirty="0"/>
              <a:t>Japan-ALPO</a:t>
            </a:r>
            <a:br>
              <a:rPr lang="en-US" dirty="0"/>
            </a:br>
            <a:r>
              <a:rPr lang="en-US" sz="2000" dirty="0">
                <a:hlinkClick r:id="rId4"/>
              </a:rPr>
              <a:t>https://alpo-j.sakura.ne.jp/indexE.htm</a:t>
            </a:r>
            <a:r>
              <a:rPr lang="en-US" sz="2000" dirty="0"/>
              <a:t> </a:t>
            </a:r>
          </a:p>
          <a:p>
            <a:pPr>
              <a:lnSpc>
                <a:spcPct val="150000"/>
              </a:lnSpc>
            </a:pPr>
            <a:r>
              <a:rPr lang="en-US" dirty="0"/>
              <a:t>Jupiter Impact Detection Software</a:t>
            </a:r>
            <a:br>
              <a:rPr lang="en-US" dirty="0"/>
            </a:br>
            <a:r>
              <a:rPr lang="en-US" dirty="0"/>
              <a:t>(Examines your video for any impact flashes)</a:t>
            </a:r>
            <a:br>
              <a:rPr lang="en-US" dirty="0"/>
            </a:br>
            <a:r>
              <a:rPr lang="en-US" sz="2000" dirty="0">
                <a:hlinkClick r:id="rId5"/>
              </a:rPr>
              <a:t>http://www.astrosurf.com/planetessaf/doc/project_detect.php</a:t>
            </a:r>
            <a:r>
              <a:rPr lang="en-US" sz="2000" dirty="0"/>
              <a:t> </a:t>
            </a:r>
            <a:br>
              <a:rPr lang="en-US" dirty="0"/>
            </a:br>
            <a:endParaRPr lang="en-US" sz="1600" dirty="0"/>
          </a:p>
        </p:txBody>
      </p:sp>
    </p:spTree>
    <p:extLst>
      <p:ext uri="{BB962C8B-B14F-4D97-AF65-F5344CB8AC3E}">
        <p14:creationId xmlns:p14="http://schemas.microsoft.com/office/powerpoint/2010/main" val="1512979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920B-043A-6399-6E3B-945AA1DB9B87}"/>
              </a:ext>
            </a:extLst>
          </p:cNvPr>
          <p:cNvSpPr>
            <a:spLocks noGrp="1"/>
          </p:cNvSpPr>
          <p:nvPr>
            <p:ph type="title"/>
          </p:nvPr>
        </p:nvSpPr>
        <p:spPr>
          <a:xfrm>
            <a:off x="838200" y="365125"/>
            <a:ext cx="10515600" cy="721803"/>
          </a:xfrm>
        </p:spPr>
        <p:txBody>
          <a:bodyPr>
            <a:normAutofit/>
          </a:bodyPr>
          <a:lstStyle/>
          <a:p>
            <a:r>
              <a:rPr lang="en-US" sz="3600" dirty="0"/>
              <a:t>Resources</a:t>
            </a:r>
          </a:p>
        </p:txBody>
      </p:sp>
      <p:sp>
        <p:nvSpPr>
          <p:cNvPr id="3" name="Content Placeholder 2">
            <a:extLst>
              <a:ext uri="{FF2B5EF4-FFF2-40B4-BE49-F238E27FC236}">
                <a16:creationId xmlns:a16="http://schemas.microsoft.com/office/drawing/2014/main" id="{67FEFB77-DFFF-A743-BAF4-C08DAFA191AE}"/>
              </a:ext>
            </a:extLst>
          </p:cNvPr>
          <p:cNvSpPr>
            <a:spLocks noGrp="1"/>
          </p:cNvSpPr>
          <p:nvPr>
            <p:ph idx="1"/>
          </p:nvPr>
        </p:nvSpPr>
        <p:spPr>
          <a:xfrm>
            <a:off x="979100" y="1086928"/>
            <a:ext cx="10233800" cy="5405947"/>
          </a:xfrm>
        </p:spPr>
        <p:txBody>
          <a:bodyPr>
            <a:normAutofit/>
          </a:bodyPr>
          <a:lstStyle/>
          <a:p>
            <a:pPr>
              <a:lnSpc>
                <a:spcPct val="150000"/>
              </a:lnSpc>
            </a:pPr>
            <a:r>
              <a:rPr lang="en-US" dirty="0"/>
              <a:t>GRS Transit Times</a:t>
            </a:r>
            <a:br>
              <a:rPr lang="en-US" dirty="0"/>
            </a:br>
            <a:r>
              <a:rPr lang="en-US" sz="2000" dirty="0">
                <a:hlinkClick r:id="rId3"/>
              </a:rPr>
              <a:t>https://skyandtelescope.org/observing/interactive-sky-watching-tools/transit-times-of-jupiters-great-red-spot/</a:t>
            </a:r>
            <a:r>
              <a:rPr lang="en-US" sz="2000" dirty="0"/>
              <a:t> </a:t>
            </a:r>
          </a:p>
          <a:p>
            <a:pPr>
              <a:lnSpc>
                <a:spcPct val="150000"/>
              </a:lnSpc>
            </a:pPr>
            <a:r>
              <a:rPr lang="en-US" dirty="0"/>
              <a:t>Galilean Moon Events</a:t>
            </a:r>
            <a:br>
              <a:rPr lang="en-US" dirty="0"/>
            </a:br>
            <a:r>
              <a:rPr lang="en-US" sz="2000" dirty="0">
                <a:hlinkClick r:id="rId4"/>
              </a:rPr>
              <a:t>https://skyandtelescope.org/wp-content/plugins/observing-tools/jupiter_moons/jupiter.html</a:t>
            </a:r>
            <a:r>
              <a:rPr lang="en-US" sz="2000" dirty="0"/>
              <a:t> </a:t>
            </a:r>
          </a:p>
          <a:p>
            <a:pPr>
              <a:lnSpc>
                <a:spcPct val="150000"/>
              </a:lnSpc>
            </a:pPr>
            <a:r>
              <a:rPr lang="en-US" dirty="0"/>
              <a:t>CM Calculator</a:t>
            </a:r>
            <a:br>
              <a:rPr lang="en-US" dirty="0"/>
            </a:br>
            <a:r>
              <a:rPr lang="en-US" sz="2000" dirty="0">
                <a:hlinkClick r:id="rId5"/>
              </a:rPr>
              <a:t>http://astroclub.tau.ac.il/ephem/JovMap/</a:t>
            </a:r>
            <a:r>
              <a:rPr lang="en-US" sz="2000" dirty="0"/>
              <a:t> </a:t>
            </a:r>
            <a:endParaRPr lang="en-US" dirty="0"/>
          </a:p>
        </p:txBody>
      </p:sp>
    </p:spTree>
    <p:extLst>
      <p:ext uri="{BB962C8B-B14F-4D97-AF65-F5344CB8AC3E}">
        <p14:creationId xmlns:p14="http://schemas.microsoft.com/office/powerpoint/2010/main" val="12702706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920B-043A-6399-6E3B-945AA1DB9B87}"/>
              </a:ext>
            </a:extLst>
          </p:cNvPr>
          <p:cNvSpPr>
            <a:spLocks noGrp="1"/>
          </p:cNvSpPr>
          <p:nvPr>
            <p:ph type="title"/>
          </p:nvPr>
        </p:nvSpPr>
        <p:spPr/>
        <p:txBody>
          <a:bodyPr>
            <a:normAutofit/>
          </a:bodyPr>
          <a:lstStyle/>
          <a:p>
            <a:r>
              <a:rPr lang="en-US" sz="3600" dirty="0"/>
              <a:t>Resources - Software</a:t>
            </a:r>
          </a:p>
        </p:txBody>
      </p:sp>
      <p:sp>
        <p:nvSpPr>
          <p:cNvPr id="4" name="Text Placeholder 3">
            <a:extLst>
              <a:ext uri="{FF2B5EF4-FFF2-40B4-BE49-F238E27FC236}">
                <a16:creationId xmlns:a16="http://schemas.microsoft.com/office/drawing/2014/main" id="{50F9C005-4834-2398-E525-186772550662}"/>
              </a:ext>
            </a:extLst>
          </p:cNvPr>
          <p:cNvSpPr>
            <a:spLocks noGrp="1"/>
          </p:cNvSpPr>
          <p:nvPr>
            <p:ph type="body" idx="1"/>
          </p:nvPr>
        </p:nvSpPr>
        <p:spPr/>
        <p:txBody>
          <a:bodyPr>
            <a:normAutofit/>
          </a:bodyPr>
          <a:lstStyle/>
          <a:p>
            <a:r>
              <a:rPr lang="en-US" sz="2800" dirty="0"/>
              <a:t>Image Capture Software</a:t>
            </a:r>
          </a:p>
        </p:txBody>
      </p:sp>
      <p:sp>
        <p:nvSpPr>
          <p:cNvPr id="3" name="Content Placeholder 2">
            <a:extLst>
              <a:ext uri="{FF2B5EF4-FFF2-40B4-BE49-F238E27FC236}">
                <a16:creationId xmlns:a16="http://schemas.microsoft.com/office/drawing/2014/main" id="{67FEFB77-DFFF-A743-BAF4-C08DAFA191AE}"/>
              </a:ext>
            </a:extLst>
          </p:cNvPr>
          <p:cNvSpPr>
            <a:spLocks noGrp="1"/>
          </p:cNvSpPr>
          <p:nvPr>
            <p:ph sz="half" idx="2"/>
          </p:nvPr>
        </p:nvSpPr>
        <p:spPr/>
        <p:txBody>
          <a:bodyPr>
            <a:normAutofit/>
          </a:bodyPr>
          <a:lstStyle/>
          <a:p>
            <a:pPr>
              <a:lnSpc>
                <a:spcPct val="150000"/>
              </a:lnSpc>
            </a:pPr>
            <a:r>
              <a:rPr lang="en-US" sz="2400" dirty="0" err="1">
                <a:hlinkClick r:id="rId3"/>
              </a:rPr>
              <a:t>Firecapture</a:t>
            </a:r>
            <a:endParaRPr lang="en-US" sz="2400" dirty="0"/>
          </a:p>
          <a:p>
            <a:pPr>
              <a:lnSpc>
                <a:spcPct val="150000"/>
              </a:lnSpc>
            </a:pPr>
            <a:r>
              <a:rPr lang="en-US" sz="2400" dirty="0" err="1">
                <a:hlinkClick r:id="rId4"/>
              </a:rPr>
              <a:t>SharpCap</a:t>
            </a:r>
            <a:endParaRPr lang="en-US" sz="2400" dirty="0"/>
          </a:p>
          <a:p>
            <a:pPr>
              <a:lnSpc>
                <a:spcPct val="150000"/>
              </a:lnSpc>
            </a:pPr>
            <a:r>
              <a:rPr lang="en-US" sz="2400" dirty="0" err="1">
                <a:hlinkClick r:id="rId5"/>
              </a:rPr>
              <a:t>ASIStudio</a:t>
            </a:r>
            <a:r>
              <a:rPr lang="en-US" sz="2400" dirty="0"/>
              <a:t> (ZWO Cameras)</a:t>
            </a:r>
          </a:p>
        </p:txBody>
      </p:sp>
      <p:sp>
        <p:nvSpPr>
          <p:cNvPr id="5" name="Text Placeholder 4">
            <a:extLst>
              <a:ext uri="{FF2B5EF4-FFF2-40B4-BE49-F238E27FC236}">
                <a16:creationId xmlns:a16="http://schemas.microsoft.com/office/drawing/2014/main" id="{BC380BA8-DD9C-87EE-B46A-9FFCD456E303}"/>
              </a:ext>
            </a:extLst>
          </p:cNvPr>
          <p:cNvSpPr>
            <a:spLocks noGrp="1"/>
          </p:cNvSpPr>
          <p:nvPr>
            <p:ph type="body" sz="quarter" idx="3"/>
          </p:nvPr>
        </p:nvSpPr>
        <p:spPr/>
        <p:txBody>
          <a:bodyPr>
            <a:normAutofit/>
          </a:bodyPr>
          <a:lstStyle/>
          <a:p>
            <a:r>
              <a:rPr lang="en-US" sz="3200" dirty="0"/>
              <a:t>Image Processing Software</a:t>
            </a:r>
          </a:p>
        </p:txBody>
      </p:sp>
      <p:sp>
        <p:nvSpPr>
          <p:cNvPr id="6" name="Content Placeholder 5">
            <a:extLst>
              <a:ext uri="{FF2B5EF4-FFF2-40B4-BE49-F238E27FC236}">
                <a16:creationId xmlns:a16="http://schemas.microsoft.com/office/drawing/2014/main" id="{63ABCC68-F77B-38C1-6EA5-E719D38E269C}"/>
              </a:ext>
            </a:extLst>
          </p:cNvPr>
          <p:cNvSpPr>
            <a:spLocks noGrp="1"/>
          </p:cNvSpPr>
          <p:nvPr>
            <p:ph sz="quarter" idx="4"/>
          </p:nvPr>
        </p:nvSpPr>
        <p:spPr/>
        <p:txBody>
          <a:bodyPr/>
          <a:lstStyle/>
          <a:p>
            <a:pPr lvl="1">
              <a:lnSpc>
                <a:spcPct val="150000"/>
              </a:lnSpc>
            </a:pPr>
            <a:r>
              <a:rPr lang="en-US" dirty="0">
                <a:hlinkClick r:id="rId6"/>
              </a:rPr>
              <a:t>Planetary Image Pre-Processor (PIPP)</a:t>
            </a:r>
            <a:endParaRPr lang="en-US" dirty="0"/>
          </a:p>
          <a:p>
            <a:pPr lvl="1">
              <a:lnSpc>
                <a:spcPct val="150000"/>
              </a:lnSpc>
            </a:pPr>
            <a:r>
              <a:rPr lang="en-US" dirty="0">
                <a:hlinkClick r:id="rId7"/>
              </a:rPr>
              <a:t>Autostakkert3!</a:t>
            </a:r>
            <a:endParaRPr lang="en-US" dirty="0"/>
          </a:p>
          <a:p>
            <a:pPr lvl="1">
              <a:lnSpc>
                <a:spcPct val="150000"/>
              </a:lnSpc>
            </a:pPr>
            <a:r>
              <a:rPr lang="en-US" dirty="0">
                <a:hlinkClick r:id="rId8"/>
              </a:rPr>
              <a:t>Registax6</a:t>
            </a:r>
            <a:endParaRPr lang="en-US" dirty="0"/>
          </a:p>
          <a:p>
            <a:pPr lvl="1">
              <a:lnSpc>
                <a:spcPct val="150000"/>
              </a:lnSpc>
            </a:pPr>
            <a:r>
              <a:rPr lang="en-US" dirty="0" err="1">
                <a:hlinkClick r:id="rId9"/>
              </a:rPr>
              <a:t>WinJUPOS</a:t>
            </a:r>
            <a:endParaRPr lang="en-US" dirty="0"/>
          </a:p>
          <a:p>
            <a:pPr marL="0" indent="0">
              <a:buNone/>
            </a:pPr>
            <a:endParaRPr lang="en-US" dirty="0"/>
          </a:p>
        </p:txBody>
      </p:sp>
    </p:spTree>
    <p:extLst>
      <p:ext uri="{BB962C8B-B14F-4D97-AF65-F5344CB8AC3E}">
        <p14:creationId xmlns:p14="http://schemas.microsoft.com/office/powerpoint/2010/main" val="1806415786"/>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920B-043A-6399-6E3B-945AA1DB9B87}"/>
              </a:ext>
            </a:extLst>
          </p:cNvPr>
          <p:cNvSpPr>
            <a:spLocks noGrp="1"/>
          </p:cNvSpPr>
          <p:nvPr>
            <p:ph type="title"/>
          </p:nvPr>
        </p:nvSpPr>
        <p:spPr>
          <a:xfrm>
            <a:off x="838200" y="365125"/>
            <a:ext cx="10515600" cy="721803"/>
          </a:xfrm>
        </p:spPr>
        <p:txBody>
          <a:bodyPr>
            <a:normAutofit/>
          </a:bodyPr>
          <a:lstStyle/>
          <a:p>
            <a:r>
              <a:rPr lang="en-US" sz="3600" dirty="0"/>
              <a:t>Resources</a:t>
            </a:r>
          </a:p>
        </p:txBody>
      </p:sp>
      <p:sp>
        <p:nvSpPr>
          <p:cNvPr id="3" name="Content Placeholder 2">
            <a:extLst>
              <a:ext uri="{FF2B5EF4-FFF2-40B4-BE49-F238E27FC236}">
                <a16:creationId xmlns:a16="http://schemas.microsoft.com/office/drawing/2014/main" id="{67FEFB77-DFFF-A743-BAF4-C08DAFA191AE}"/>
              </a:ext>
            </a:extLst>
          </p:cNvPr>
          <p:cNvSpPr>
            <a:spLocks noGrp="1"/>
          </p:cNvSpPr>
          <p:nvPr>
            <p:ph idx="1"/>
          </p:nvPr>
        </p:nvSpPr>
        <p:spPr>
          <a:xfrm>
            <a:off x="979100" y="1253331"/>
            <a:ext cx="10233800" cy="5239544"/>
          </a:xfrm>
        </p:spPr>
        <p:txBody>
          <a:bodyPr>
            <a:normAutofit/>
          </a:bodyPr>
          <a:lstStyle/>
          <a:p>
            <a:pPr>
              <a:lnSpc>
                <a:spcPct val="150000"/>
              </a:lnSpc>
            </a:pPr>
            <a:r>
              <a:rPr lang="en-US" dirty="0"/>
              <a:t>AL Jupiter Observing Program</a:t>
            </a:r>
            <a:br>
              <a:rPr lang="en-US" dirty="0"/>
            </a:br>
            <a:r>
              <a:rPr lang="en-US" sz="2000" dirty="0">
                <a:hlinkClick r:id="rId3"/>
              </a:rPr>
              <a:t>https://www.astroleague.org/content/jupiter-observing-program</a:t>
            </a:r>
            <a:r>
              <a:rPr lang="en-US" sz="2000" dirty="0"/>
              <a:t> </a:t>
            </a:r>
          </a:p>
          <a:p>
            <a:pPr>
              <a:lnSpc>
                <a:spcPct val="150000"/>
              </a:lnSpc>
            </a:pPr>
            <a:r>
              <a:rPr lang="en-US" dirty="0"/>
              <a:t>JUNO Observation Upload</a:t>
            </a:r>
            <a:br>
              <a:rPr lang="en-US" dirty="0"/>
            </a:br>
            <a:r>
              <a:rPr lang="en-US" sz="2000" dirty="0">
                <a:hlinkClick r:id="rId4"/>
              </a:rPr>
              <a:t>https://www.missionjuno.swri.edu/junocam/planning/</a:t>
            </a:r>
            <a:r>
              <a:rPr lang="en-US" sz="2000" dirty="0"/>
              <a:t> </a:t>
            </a:r>
          </a:p>
          <a:p>
            <a:pPr>
              <a:lnSpc>
                <a:spcPct val="150000"/>
              </a:lnSpc>
            </a:pPr>
            <a:r>
              <a:rPr lang="en-US" dirty="0"/>
              <a:t>Jovian Vortex Hunter</a:t>
            </a:r>
            <a:br>
              <a:rPr lang="en-US" dirty="0"/>
            </a:br>
            <a:r>
              <a:rPr lang="en-US" sz="1800" dirty="0">
                <a:hlinkClick r:id="rId5"/>
              </a:rPr>
              <a:t>https://www.zooniverse.org/projects/ramanakumars/jovian-vortex-hunter</a:t>
            </a:r>
            <a:endParaRPr lang="en-US" sz="1800" dirty="0"/>
          </a:p>
          <a:p>
            <a:pPr>
              <a:lnSpc>
                <a:spcPct val="150000"/>
              </a:lnSpc>
            </a:pPr>
            <a:r>
              <a:rPr lang="en-US" dirty="0"/>
              <a:t>ALPO Groups.IO (Email network for ALPO’s Jupiter Section</a:t>
            </a:r>
            <a:br>
              <a:rPr lang="en-US" dirty="0"/>
            </a:br>
            <a:r>
              <a:rPr lang="en-US" sz="1600" dirty="0">
                <a:hlinkClick r:id="rId6"/>
              </a:rPr>
              <a:t>https://groups.io/g/ALPO-JUPITER</a:t>
            </a:r>
            <a:r>
              <a:rPr lang="en-US" sz="1600" dirty="0"/>
              <a:t>  </a:t>
            </a:r>
          </a:p>
          <a:p>
            <a:endParaRPr lang="en-US" dirty="0"/>
          </a:p>
        </p:txBody>
      </p:sp>
    </p:spTree>
    <p:extLst>
      <p:ext uri="{BB962C8B-B14F-4D97-AF65-F5344CB8AC3E}">
        <p14:creationId xmlns:p14="http://schemas.microsoft.com/office/powerpoint/2010/main" val="37297355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16AB4-A1A6-6387-4D8C-656C71483733}"/>
              </a:ext>
            </a:extLst>
          </p:cNvPr>
          <p:cNvSpPr>
            <a:spLocks noGrp="1"/>
          </p:cNvSpPr>
          <p:nvPr>
            <p:ph type="title"/>
          </p:nvPr>
        </p:nvSpPr>
        <p:spPr>
          <a:xfrm>
            <a:off x="838200" y="365125"/>
            <a:ext cx="10515600" cy="637765"/>
          </a:xfrm>
        </p:spPr>
        <p:txBody>
          <a:bodyPr>
            <a:normAutofit/>
          </a:bodyPr>
          <a:lstStyle/>
          <a:p>
            <a:r>
              <a:rPr lang="en-US" sz="3600" dirty="0"/>
              <a:t>ALPO Imaging Training Program – Beta Testing</a:t>
            </a:r>
          </a:p>
        </p:txBody>
      </p:sp>
      <p:sp>
        <p:nvSpPr>
          <p:cNvPr id="3" name="Content Placeholder 2">
            <a:extLst>
              <a:ext uri="{FF2B5EF4-FFF2-40B4-BE49-F238E27FC236}">
                <a16:creationId xmlns:a16="http://schemas.microsoft.com/office/drawing/2014/main" id="{53A76438-195B-8ABE-B869-75BFBD59B869}"/>
              </a:ext>
            </a:extLst>
          </p:cNvPr>
          <p:cNvSpPr>
            <a:spLocks noGrp="1"/>
          </p:cNvSpPr>
          <p:nvPr>
            <p:ph idx="1"/>
          </p:nvPr>
        </p:nvSpPr>
        <p:spPr>
          <a:xfrm>
            <a:off x="1120000" y="1002891"/>
            <a:ext cx="10233800" cy="4421164"/>
          </a:xfrm>
        </p:spPr>
        <p:txBody>
          <a:bodyPr>
            <a:normAutofit/>
          </a:bodyPr>
          <a:lstStyle/>
          <a:p>
            <a:r>
              <a:rPr lang="en-US" dirty="0"/>
              <a:t>For years ALPO has provided training for members to sharpen their observing skills. We want to explore starting an imaging training program for our members</a:t>
            </a:r>
          </a:p>
          <a:p>
            <a:r>
              <a:rPr lang="en-US" dirty="0"/>
              <a:t>We need to evaluate what resources are helpful to new imagers as well as gauge how much time &amp; effort the mentor should anticipate providing</a:t>
            </a:r>
          </a:p>
          <a:p>
            <a:r>
              <a:rPr lang="en-US" dirty="0"/>
              <a:t>I do have an old camera that you can borrow for this initiative</a:t>
            </a:r>
          </a:p>
          <a:p>
            <a:r>
              <a:rPr lang="en-US" dirty="0"/>
              <a:t>If you are a </a:t>
            </a:r>
            <a:r>
              <a:rPr lang="en-US" u="sng" dirty="0">
                <a:effectLst>
                  <a:outerShdw blurRad="38100" dist="38100" dir="2700000" algn="tl">
                    <a:srgbClr val="000000">
                      <a:alpha val="43137"/>
                    </a:srgbClr>
                  </a:outerShdw>
                </a:effectLst>
              </a:rPr>
              <a:t>member of HAL </a:t>
            </a:r>
            <a:r>
              <a:rPr lang="en-US" dirty="0"/>
              <a:t>and want to explore starting to image Jupiter, please head over to this online form and let me know of your interest.</a:t>
            </a:r>
          </a:p>
          <a:p>
            <a:endParaRPr lang="en-US" dirty="0"/>
          </a:p>
          <a:p>
            <a:endParaRPr lang="en-US" dirty="0"/>
          </a:p>
        </p:txBody>
      </p:sp>
      <p:sp>
        <p:nvSpPr>
          <p:cNvPr id="7" name="TextBox 6">
            <a:extLst>
              <a:ext uri="{FF2B5EF4-FFF2-40B4-BE49-F238E27FC236}">
                <a16:creationId xmlns:a16="http://schemas.microsoft.com/office/drawing/2014/main" id="{72051EAB-E124-D39C-EE30-EAB303F3FFCC}"/>
              </a:ext>
            </a:extLst>
          </p:cNvPr>
          <p:cNvSpPr txBox="1"/>
          <p:nvPr/>
        </p:nvSpPr>
        <p:spPr>
          <a:xfrm>
            <a:off x="2457265" y="5562721"/>
            <a:ext cx="8012062" cy="584775"/>
          </a:xfrm>
          <a:prstGeom prst="rect">
            <a:avLst/>
          </a:prstGeom>
          <a:noFill/>
        </p:spPr>
        <p:txBody>
          <a:bodyPr wrap="square">
            <a:spAutoFit/>
          </a:bodyPr>
          <a:lstStyle/>
          <a:p>
            <a:r>
              <a:rPr lang="en-US" sz="3200" dirty="0">
                <a:hlinkClick r:id="rId3"/>
              </a:rPr>
              <a:t>https://forms.gle/4mCwyzLAVM9WSTKF6</a:t>
            </a:r>
            <a:r>
              <a:rPr lang="en-US" sz="3200" dirty="0"/>
              <a:t> </a:t>
            </a:r>
          </a:p>
        </p:txBody>
      </p:sp>
    </p:spTree>
    <p:extLst>
      <p:ext uri="{BB962C8B-B14F-4D97-AF65-F5344CB8AC3E}">
        <p14:creationId xmlns:p14="http://schemas.microsoft.com/office/powerpoint/2010/main" val="220355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F3925-C9C0-B862-B8CF-4C7D233D5A15}"/>
              </a:ext>
            </a:extLst>
          </p:cNvPr>
          <p:cNvSpPr>
            <a:spLocks noGrp="1"/>
          </p:cNvSpPr>
          <p:nvPr>
            <p:ph type="title"/>
          </p:nvPr>
        </p:nvSpPr>
        <p:spPr>
          <a:xfrm>
            <a:off x="838200" y="365126"/>
            <a:ext cx="10515600" cy="723446"/>
          </a:xfrm>
        </p:spPr>
        <p:txBody>
          <a:bodyPr>
            <a:normAutofit/>
          </a:bodyPr>
          <a:lstStyle/>
          <a:p>
            <a:r>
              <a:rPr lang="en-US" sz="3600" dirty="0"/>
              <a:t>Cool Features!</a:t>
            </a:r>
          </a:p>
        </p:txBody>
      </p:sp>
      <p:sp>
        <p:nvSpPr>
          <p:cNvPr id="3" name="Content Placeholder 2">
            <a:extLst>
              <a:ext uri="{FF2B5EF4-FFF2-40B4-BE49-F238E27FC236}">
                <a16:creationId xmlns:a16="http://schemas.microsoft.com/office/drawing/2014/main" id="{A5121A12-B9CB-3D8B-E7EE-D9FA8D139FE7}"/>
              </a:ext>
            </a:extLst>
          </p:cNvPr>
          <p:cNvSpPr>
            <a:spLocks noGrp="1"/>
          </p:cNvSpPr>
          <p:nvPr>
            <p:ph idx="1"/>
          </p:nvPr>
        </p:nvSpPr>
        <p:spPr>
          <a:xfrm>
            <a:off x="979100" y="1375682"/>
            <a:ext cx="10233800" cy="4351338"/>
          </a:xfrm>
        </p:spPr>
        <p:txBody>
          <a:bodyPr/>
          <a:lstStyle/>
          <a:p>
            <a:r>
              <a:rPr lang="en-US" dirty="0"/>
              <a:t>Galilean satellites are easily seen and perform transits, eclipses, and occultations with Jupiter</a:t>
            </a:r>
          </a:p>
          <a:p>
            <a:r>
              <a:rPr lang="en-US" dirty="0"/>
              <a:t>Cloud bands change appearance from apparition to apparition</a:t>
            </a:r>
          </a:p>
          <a:p>
            <a:r>
              <a:rPr lang="en-US" dirty="0"/>
              <a:t>Storms like Great Red Spot (GRS) persist for years and sometimes merge</a:t>
            </a:r>
          </a:p>
        </p:txBody>
      </p:sp>
      <p:pic>
        <p:nvPicPr>
          <p:cNvPr id="4" name="Online Media 3" title="Ganymede Transit across Jupiter">
            <a:hlinkClick r:id="" action="ppaction://media"/>
            <a:extLst>
              <a:ext uri="{FF2B5EF4-FFF2-40B4-BE49-F238E27FC236}">
                <a16:creationId xmlns:a16="http://schemas.microsoft.com/office/drawing/2014/main" id="{C398D689-24A8-4C96-402D-405C16EB7340}"/>
              </a:ext>
            </a:extLst>
          </p:cNvPr>
          <p:cNvPicPr>
            <a:picLocks noRot="1" noChangeAspect="1"/>
          </p:cNvPicPr>
          <p:nvPr>
            <a:videoFile r:link="rId1"/>
          </p:nvPr>
        </p:nvPicPr>
        <p:blipFill>
          <a:blip r:embed="rId4"/>
          <a:stretch>
            <a:fillRect/>
          </a:stretch>
        </p:blipFill>
        <p:spPr>
          <a:xfrm>
            <a:off x="3585028" y="3551351"/>
            <a:ext cx="5602514" cy="3165634"/>
          </a:xfrm>
          <a:prstGeom prst="rect">
            <a:avLst/>
          </a:prstGeom>
        </p:spPr>
      </p:pic>
    </p:spTree>
    <p:extLst>
      <p:ext uri="{BB962C8B-B14F-4D97-AF65-F5344CB8AC3E}">
        <p14:creationId xmlns:p14="http://schemas.microsoft.com/office/powerpoint/2010/main" val="241376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4"/>
                </p:tgtEl>
              </p:cMediaNode>
            </p:vide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C835C-E05B-0FEB-A7DC-E20A15F4AD0C}"/>
              </a:ext>
            </a:extLst>
          </p:cNvPr>
          <p:cNvSpPr>
            <a:spLocks noGrp="1"/>
          </p:cNvSpPr>
          <p:nvPr>
            <p:ph type="ctrTitle"/>
          </p:nvPr>
        </p:nvSpPr>
        <p:spPr/>
        <p:txBody>
          <a:bodyPr>
            <a:normAutofit/>
          </a:bodyPr>
          <a:lstStyle/>
          <a:p>
            <a:r>
              <a:rPr lang="en-US" sz="8000" dirty="0"/>
              <a:t>Jovian Nomenclature</a:t>
            </a:r>
          </a:p>
        </p:txBody>
      </p:sp>
      <p:sp>
        <p:nvSpPr>
          <p:cNvPr id="3" name="Subtitle 2">
            <a:extLst>
              <a:ext uri="{FF2B5EF4-FFF2-40B4-BE49-F238E27FC236}">
                <a16:creationId xmlns:a16="http://schemas.microsoft.com/office/drawing/2014/main" id="{79B58774-FE1D-59C3-A70A-58996FE497EB}"/>
              </a:ext>
            </a:extLst>
          </p:cNvPr>
          <p:cNvSpPr>
            <a:spLocks noGrp="1"/>
          </p:cNvSpPr>
          <p:nvPr>
            <p:ph type="subTitle" idx="1"/>
          </p:nvPr>
        </p:nvSpPr>
        <p:spPr/>
        <p:txBody>
          <a:bodyPr/>
          <a:lstStyle/>
          <a:p>
            <a:r>
              <a:rPr lang="en-US" dirty="0"/>
              <a:t>An orientation to Jupiter’s features</a:t>
            </a:r>
          </a:p>
        </p:txBody>
      </p:sp>
      <p:pic>
        <p:nvPicPr>
          <p:cNvPr id="7" name="Picture 6">
            <a:extLst>
              <a:ext uri="{FF2B5EF4-FFF2-40B4-BE49-F238E27FC236}">
                <a16:creationId xmlns:a16="http://schemas.microsoft.com/office/drawing/2014/main" id="{E72DD5E3-6A5D-09FE-FDB5-8D9BBF3DA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661" y="874031"/>
            <a:ext cx="2113113" cy="2113113"/>
          </a:xfrm>
          <a:prstGeom prst="rect">
            <a:avLst/>
          </a:prstGeom>
        </p:spPr>
      </p:pic>
      <p:pic>
        <p:nvPicPr>
          <p:cNvPr id="9" name="Picture 8">
            <a:extLst>
              <a:ext uri="{FF2B5EF4-FFF2-40B4-BE49-F238E27FC236}">
                <a16:creationId xmlns:a16="http://schemas.microsoft.com/office/drawing/2014/main" id="{FA918D48-8FC7-2E1B-3539-BB8D3F89ED66}"/>
              </a:ext>
            </a:extLst>
          </p:cNvPr>
          <p:cNvPicPr>
            <a:picLocks noChangeAspect="1"/>
          </p:cNvPicPr>
          <p:nvPr/>
        </p:nvPicPr>
        <p:blipFill rotWithShape="1">
          <a:blip r:embed="rId4">
            <a:extLst>
              <a:ext uri="{28A0092B-C50C-407E-A947-70E740481C1C}">
                <a14:useLocalDpi xmlns:a14="http://schemas.microsoft.com/office/drawing/2010/main" val="0"/>
              </a:ext>
            </a:extLst>
          </a:blip>
          <a:srcRect l="4707" r="3435"/>
          <a:stretch/>
        </p:blipFill>
        <p:spPr>
          <a:xfrm>
            <a:off x="8402645" y="145623"/>
            <a:ext cx="3191774" cy="4496698"/>
          </a:xfrm>
          <a:prstGeom prst="rect">
            <a:avLst/>
          </a:prstGeom>
        </p:spPr>
      </p:pic>
    </p:spTree>
    <p:extLst>
      <p:ext uri="{BB962C8B-B14F-4D97-AF65-F5344CB8AC3E}">
        <p14:creationId xmlns:p14="http://schemas.microsoft.com/office/powerpoint/2010/main" val="2781780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EBBA-9430-B3F7-F2B5-47176190CED1}"/>
              </a:ext>
            </a:extLst>
          </p:cNvPr>
          <p:cNvSpPr>
            <a:spLocks noGrp="1"/>
          </p:cNvSpPr>
          <p:nvPr>
            <p:ph type="title"/>
          </p:nvPr>
        </p:nvSpPr>
        <p:spPr>
          <a:xfrm>
            <a:off x="838200" y="365125"/>
            <a:ext cx="10515600" cy="670045"/>
          </a:xfrm>
        </p:spPr>
        <p:txBody>
          <a:bodyPr>
            <a:normAutofit/>
          </a:bodyPr>
          <a:lstStyle/>
          <a:p>
            <a:r>
              <a:rPr lang="en-US" sz="3600" dirty="0"/>
              <a:t>Belts &amp; Zones</a:t>
            </a:r>
          </a:p>
        </p:txBody>
      </p:sp>
      <p:sp>
        <p:nvSpPr>
          <p:cNvPr id="3" name="Content Placeholder 2">
            <a:extLst>
              <a:ext uri="{FF2B5EF4-FFF2-40B4-BE49-F238E27FC236}">
                <a16:creationId xmlns:a16="http://schemas.microsoft.com/office/drawing/2014/main" id="{D05BEBE4-76CC-CC39-CBF5-EB4353096903}"/>
              </a:ext>
            </a:extLst>
          </p:cNvPr>
          <p:cNvSpPr>
            <a:spLocks noGrp="1"/>
          </p:cNvSpPr>
          <p:nvPr>
            <p:ph idx="1"/>
          </p:nvPr>
        </p:nvSpPr>
        <p:spPr>
          <a:xfrm>
            <a:off x="979100" y="1253331"/>
            <a:ext cx="10233800" cy="4351338"/>
          </a:xfrm>
        </p:spPr>
        <p:txBody>
          <a:bodyPr/>
          <a:lstStyle/>
          <a:p>
            <a:r>
              <a:rPr lang="en-US" dirty="0"/>
              <a:t>Jupiter’s fast rotation sets up very strong E-W jet streams in its atmosphere. </a:t>
            </a:r>
          </a:p>
          <a:p>
            <a:pPr lvl="1"/>
            <a:r>
              <a:rPr lang="en-US" dirty="0"/>
              <a:t>There are 16 Prograde jets rotate with the planet</a:t>
            </a:r>
          </a:p>
          <a:p>
            <a:pPr lvl="1"/>
            <a:r>
              <a:rPr lang="en-US" dirty="0"/>
              <a:t>There are 5 Retrograde jets rotate against the rotation</a:t>
            </a:r>
          </a:p>
          <a:p>
            <a:pPr lvl="1"/>
            <a:r>
              <a:rPr lang="en-US" dirty="0"/>
              <a:t>Their combination sets up a slow moving current – the pairing of a belt and zone into a domain that carries along features within it.</a:t>
            </a:r>
          </a:p>
        </p:txBody>
      </p:sp>
      <p:pic>
        <p:nvPicPr>
          <p:cNvPr id="5" name="Picture 4">
            <a:extLst>
              <a:ext uri="{FF2B5EF4-FFF2-40B4-BE49-F238E27FC236}">
                <a16:creationId xmlns:a16="http://schemas.microsoft.com/office/drawing/2014/main" id="{1AB3A556-078C-3A3D-F3A1-3843D208429D}"/>
              </a:ext>
            </a:extLst>
          </p:cNvPr>
          <p:cNvPicPr>
            <a:picLocks noChangeAspect="1"/>
          </p:cNvPicPr>
          <p:nvPr/>
        </p:nvPicPr>
        <p:blipFill rotWithShape="1">
          <a:blip r:embed="rId3">
            <a:extLst>
              <a:ext uri="{28A0092B-C50C-407E-A947-70E740481C1C}">
                <a14:useLocalDpi xmlns:a14="http://schemas.microsoft.com/office/drawing/2010/main" val="0"/>
              </a:ext>
            </a:extLst>
          </a:blip>
          <a:srcRect l="12777" t="72201" r="49783" b="2139"/>
          <a:stretch/>
        </p:blipFill>
        <p:spPr>
          <a:xfrm>
            <a:off x="8358153" y="3566795"/>
            <a:ext cx="3299009" cy="2926080"/>
          </a:xfrm>
          <a:prstGeom prst="rect">
            <a:avLst/>
          </a:prstGeom>
        </p:spPr>
      </p:pic>
      <p:pic>
        <p:nvPicPr>
          <p:cNvPr id="9" name="Picture 8">
            <a:extLst>
              <a:ext uri="{FF2B5EF4-FFF2-40B4-BE49-F238E27FC236}">
                <a16:creationId xmlns:a16="http://schemas.microsoft.com/office/drawing/2014/main" id="{C0C28AC1-5AF4-DCF2-0052-015071C56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38" y="3782576"/>
            <a:ext cx="6309360" cy="1421825"/>
          </a:xfrm>
          <a:prstGeom prst="rect">
            <a:avLst/>
          </a:prstGeom>
        </p:spPr>
      </p:pic>
      <p:sp>
        <p:nvSpPr>
          <p:cNvPr id="10" name="TextBox 9">
            <a:extLst>
              <a:ext uri="{FF2B5EF4-FFF2-40B4-BE49-F238E27FC236}">
                <a16:creationId xmlns:a16="http://schemas.microsoft.com/office/drawing/2014/main" id="{A50C33A6-11C3-DEF9-2BAD-61D23029B5B1}"/>
              </a:ext>
            </a:extLst>
          </p:cNvPr>
          <p:cNvSpPr txBox="1"/>
          <p:nvPr/>
        </p:nvSpPr>
        <p:spPr>
          <a:xfrm>
            <a:off x="1577791" y="5292546"/>
            <a:ext cx="6780362"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These currents move at different speeds (faster towards equator) – so you can see features catch up to and move past features in adjacent currents</a:t>
            </a:r>
          </a:p>
        </p:txBody>
      </p:sp>
    </p:spTree>
    <p:extLst>
      <p:ext uri="{BB962C8B-B14F-4D97-AF65-F5344CB8AC3E}">
        <p14:creationId xmlns:p14="http://schemas.microsoft.com/office/powerpoint/2010/main" val="3860694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par>
                          <p:cTn id="23" fill="hold">
                            <p:stCondLst>
                              <p:cond delay="500"/>
                            </p:stCondLst>
                            <p:childTnLst>
                              <p:par>
                                <p:cTn id="24" presetID="47" presetClass="entr" presetSubtype="0" fill="hold" nodeType="afterEffect">
                                  <p:stCondLst>
                                    <p:cond delay="25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wipe(left)">
                                      <p:cBhvr>
                                        <p:cTn id="4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0"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D2911B-DB71-E679-9715-40550D32A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858" y="322739"/>
            <a:ext cx="8994283" cy="5718146"/>
          </a:xfrm>
          <a:prstGeom prst="rect">
            <a:avLst/>
          </a:prstGeom>
        </p:spPr>
      </p:pic>
      <p:pic>
        <p:nvPicPr>
          <p:cNvPr id="7" name="Picture 6">
            <a:extLst>
              <a:ext uri="{FF2B5EF4-FFF2-40B4-BE49-F238E27FC236}">
                <a16:creationId xmlns:a16="http://schemas.microsoft.com/office/drawing/2014/main" id="{32E98E40-27C5-2FAA-CCDA-E6AEF41D3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959" y="1100591"/>
            <a:ext cx="640080" cy="651509"/>
          </a:xfrm>
          <a:prstGeom prst="rect">
            <a:avLst/>
          </a:prstGeom>
        </p:spPr>
      </p:pic>
      <p:cxnSp>
        <p:nvCxnSpPr>
          <p:cNvPr id="9" name="Straight Arrow Connector 8">
            <a:extLst>
              <a:ext uri="{FF2B5EF4-FFF2-40B4-BE49-F238E27FC236}">
                <a16:creationId xmlns:a16="http://schemas.microsoft.com/office/drawing/2014/main" id="{38B404F0-5A4C-62BE-F15F-1F9295636EE4}"/>
              </a:ext>
            </a:extLst>
          </p:cNvPr>
          <p:cNvCxnSpPr/>
          <p:nvPr/>
        </p:nvCxnSpPr>
        <p:spPr>
          <a:xfrm>
            <a:off x="4234707" y="3761117"/>
            <a:ext cx="1541252" cy="1000664"/>
          </a:xfrm>
          <a:prstGeom prst="straightConnector1">
            <a:avLst/>
          </a:prstGeom>
          <a:ln w="28575">
            <a:headEnd type="triangl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47C2AC6B-B4B7-6ABA-6DC5-2DE9456DD21B}"/>
              </a:ext>
            </a:extLst>
          </p:cNvPr>
          <p:cNvCxnSpPr>
            <a:cxnSpLocks/>
          </p:cNvCxnSpPr>
          <p:nvPr/>
        </p:nvCxnSpPr>
        <p:spPr>
          <a:xfrm flipH="1">
            <a:off x="5775959" y="3761117"/>
            <a:ext cx="1401218" cy="1000664"/>
          </a:xfrm>
          <a:prstGeom prst="straightConnector1">
            <a:avLst/>
          </a:prstGeom>
          <a:ln w="28575">
            <a:headEnd type="triangl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1563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7315</TotalTime>
  <Words>6613</Words>
  <Application>Microsoft Office PowerPoint</Application>
  <PresentationFormat>Widescreen</PresentationFormat>
  <Paragraphs>468</Paragraphs>
  <Slides>57</Slides>
  <Notes>57</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Corbel</vt:lpstr>
      <vt:lpstr>Depth</vt:lpstr>
      <vt:lpstr>Jupiter</vt:lpstr>
      <vt:lpstr>Jupiter is one of the most popular planets  for amateur observers</vt:lpstr>
      <vt:lpstr>Size!</vt:lpstr>
      <vt:lpstr>Visibility!</vt:lpstr>
      <vt:lpstr>Bright!</vt:lpstr>
      <vt:lpstr>Cool Features!</vt:lpstr>
      <vt:lpstr>Jovian Nomenclature</vt:lpstr>
      <vt:lpstr>Belts &amp; Zones</vt:lpstr>
      <vt:lpstr>PowerPoint Presentation</vt:lpstr>
      <vt:lpstr>Belts &amp; Zones</vt:lpstr>
      <vt:lpstr>PowerPoint Presentation</vt:lpstr>
      <vt:lpstr>Nomenclature</vt:lpstr>
      <vt:lpstr>Visual Observing</vt:lpstr>
      <vt:lpstr>What’s Needed?</vt:lpstr>
      <vt:lpstr>The Easy Stuff</vt:lpstr>
      <vt:lpstr>The Easy Stuff</vt:lpstr>
      <vt:lpstr>The Great SEB Disappearing Act</vt:lpstr>
      <vt:lpstr>The Easy Stuff</vt:lpstr>
      <vt:lpstr>The Easy Stuff</vt:lpstr>
      <vt:lpstr>Great Red Spot</vt:lpstr>
      <vt:lpstr>Great Red Spot</vt:lpstr>
      <vt:lpstr>Great Red Spot</vt:lpstr>
      <vt:lpstr>The Subtler Stuff</vt:lpstr>
      <vt:lpstr>The Subtler Stuff</vt:lpstr>
      <vt:lpstr>The Subtler Stuff</vt:lpstr>
      <vt:lpstr>The History of BA</vt:lpstr>
      <vt:lpstr>Oval BA – a.k.a. Red Spot Jr.</vt:lpstr>
      <vt:lpstr>The Subtler Stuff</vt:lpstr>
      <vt:lpstr>The Tough Stuff</vt:lpstr>
      <vt:lpstr>The Tough Stuff</vt:lpstr>
      <vt:lpstr>The Tough Stuff</vt:lpstr>
      <vt:lpstr>Imaging Primer</vt:lpstr>
      <vt:lpstr>What’s Needed to Start?</vt:lpstr>
      <vt:lpstr>Video Camera</vt:lpstr>
      <vt:lpstr>Sample Video Capture Process</vt:lpstr>
      <vt:lpstr>Sample Video Capture Process</vt:lpstr>
      <vt:lpstr>Sample Video Capture Process</vt:lpstr>
      <vt:lpstr>Sample Video Capture Process</vt:lpstr>
      <vt:lpstr>Sample Video Capture Process</vt:lpstr>
      <vt:lpstr>Sample Video Capture Process</vt:lpstr>
      <vt:lpstr>Sample Video Capture Process</vt:lpstr>
      <vt:lpstr>Sample Video Processing Flow</vt:lpstr>
      <vt:lpstr>Sample Video Processing Flow</vt:lpstr>
      <vt:lpstr>Sample Video Processing Flow</vt:lpstr>
      <vt:lpstr>Sample Video Processing Flow</vt:lpstr>
      <vt:lpstr>Sample Video Processing Flow</vt:lpstr>
      <vt:lpstr>Armchair Activities</vt:lpstr>
      <vt:lpstr>Participate in Jovian Vortex Hunter </vt:lpstr>
      <vt:lpstr>Drift Analysis with WinJUPOS</vt:lpstr>
      <vt:lpstr>PowerPoint Presentation</vt:lpstr>
      <vt:lpstr>Monitor the ALPO Jupiter Groups.IO</vt:lpstr>
      <vt:lpstr>Resources</vt:lpstr>
      <vt:lpstr>Resources</vt:lpstr>
      <vt:lpstr>Resources</vt:lpstr>
      <vt:lpstr>Resources - Software</vt:lpstr>
      <vt:lpstr>Resources</vt:lpstr>
      <vt:lpstr>ALPO Imaging Training Program – Beta Testing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Jupiter</dc:title>
  <dc:creator>Jim Tomney</dc:creator>
  <cp:lastModifiedBy>Jim Tomney</cp:lastModifiedBy>
  <cp:revision>6</cp:revision>
  <dcterms:created xsi:type="dcterms:W3CDTF">2021-12-23T13:46:52Z</dcterms:created>
  <dcterms:modified xsi:type="dcterms:W3CDTF">2022-08-19T12:54:11Z</dcterms:modified>
</cp:coreProperties>
</file>